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79" r:id="rId4"/>
    <p:sldId id="258" r:id="rId5"/>
    <p:sldId id="263" r:id="rId6"/>
    <p:sldId id="275" r:id="rId7"/>
    <p:sldId id="259" r:id="rId8"/>
    <p:sldId id="277" r:id="rId9"/>
    <p:sldId id="276" r:id="rId10"/>
    <p:sldId id="280" r:id="rId11"/>
    <p:sldId id="281" r:id="rId12"/>
    <p:sldId id="278" r:id="rId13"/>
    <p:sldId id="271" r:id="rId14"/>
    <p:sldId id="260" r:id="rId15"/>
    <p:sldId id="261" r:id="rId16"/>
    <p:sldId id="262" r:id="rId17"/>
    <p:sldId id="264" r:id="rId18"/>
    <p:sldId id="265" r:id="rId19"/>
    <p:sldId id="266" r:id="rId20"/>
    <p:sldId id="267" r:id="rId21"/>
    <p:sldId id="268" r:id="rId22"/>
    <p:sldId id="269" r:id="rId23"/>
    <p:sldId id="270" r:id="rId24"/>
    <p:sldId id="273" r:id="rId25"/>
    <p:sldId id="274" r:id="rId26"/>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ry Johnson"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E1"/>
          </a:solidFill>
        </a:fill>
      </a:tcStyle>
    </a:wholeTbl>
    <a:band2H>
      <a:tcTxStyle/>
      <a:tcStyle>
        <a:tcBdr/>
        <a:fill>
          <a:solidFill>
            <a:srgbClr val="EBF4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28" autoAdjust="0"/>
  </p:normalViewPr>
  <p:slideViewPr>
    <p:cSldViewPr snapToGrid="0">
      <p:cViewPr>
        <p:scale>
          <a:sx n="60" d="100"/>
          <a:sy n="60" d="100"/>
        </p:scale>
        <p:origin x="111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3000" y="685800"/>
            <a:ext cx="4572000" cy="3429000"/>
          </a:xfrm>
          <a:prstGeom prst="rect">
            <a:avLst/>
          </a:prstGeom>
        </p:spPr>
        <p:txBody>
          <a:bodyPr/>
          <a:lstStyle/>
          <a:p>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373545"/>
        </a:solidFill>
        <a:latin typeface="+mn-lt"/>
        <a:ea typeface="+mn-ea"/>
        <a:cs typeface="+mn-cs"/>
        <a:sym typeface="Calibri"/>
      </a:defRPr>
    </a:lvl1pPr>
    <a:lvl2pPr indent="228600" latinLnBrk="0">
      <a:defRPr sz="1200">
        <a:solidFill>
          <a:srgbClr val="373545"/>
        </a:solidFill>
        <a:latin typeface="+mn-lt"/>
        <a:ea typeface="+mn-ea"/>
        <a:cs typeface="+mn-cs"/>
        <a:sym typeface="Calibri"/>
      </a:defRPr>
    </a:lvl2pPr>
    <a:lvl3pPr indent="457200" latinLnBrk="0">
      <a:defRPr sz="1200">
        <a:solidFill>
          <a:srgbClr val="373545"/>
        </a:solidFill>
        <a:latin typeface="+mn-lt"/>
        <a:ea typeface="+mn-ea"/>
        <a:cs typeface="+mn-cs"/>
        <a:sym typeface="Calibri"/>
      </a:defRPr>
    </a:lvl3pPr>
    <a:lvl4pPr indent="685800" latinLnBrk="0">
      <a:defRPr sz="1200">
        <a:solidFill>
          <a:srgbClr val="373545"/>
        </a:solidFill>
        <a:latin typeface="+mn-lt"/>
        <a:ea typeface="+mn-ea"/>
        <a:cs typeface="+mn-cs"/>
        <a:sym typeface="Calibri"/>
      </a:defRPr>
    </a:lvl4pPr>
    <a:lvl5pPr indent="914400" latinLnBrk="0">
      <a:defRPr sz="1200">
        <a:solidFill>
          <a:srgbClr val="373545"/>
        </a:solidFill>
        <a:latin typeface="+mn-lt"/>
        <a:ea typeface="+mn-ea"/>
        <a:cs typeface="+mn-cs"/>
        <a:sym typeface="Calibri"/>
      </a:defRPr>
    </a:lvl5pPr>
    <a:lvl6pPr indent="1143000" latinLnBrk="0">
      <a:defRPr sz="1200">
        <a:solidFill>
          <a:srgbClr val="373545"/>
        </a:solidFill>
        <a:latin typeface="+mn-lt"/>
        <a:ea typeface="+mn-ea"/>
        <a:cs typeface="+mn-cs"/>
        <a:sym typeface="Calibri"/>
      </a:defRPr>
    </a:lvl6pPr>
    <a:lvl7pPr indent="1371600" latinLnBrk="0">
      <a:defRPr sz="1200">
        <a:solidFill>
          <a:srgbClr val="373545"/>
        </a:solidFill>
        <a:latin typeface="+mn-lt"/>
        <a:ea typeface="+mn-ea"/>
        <a:cs typeface="+mn-cs"/>
        <a:sym typeface="Calibri"/>
      </a:defRPr>
    </a:lvl7pPr>
    <a:lvl8pPr indent="1600200" latinLnBrk="0">
      <a:defRPr sz="1200">
        <a:solidFill>
          <a:srgbClr val="373545"/>
        </a:solidFill>
        <a:latin typeface="+mn-lt"/>
        <a:ea typeface="+mn-ea"/>
        <a:cs typeface="+mn-cs"/>
        <a:sym typeface="Calibri"/>
      </a:defRPr>
    </a:lvl8pPr>
    <a:lvl9pPr indent="1828800" latinLnBrk="0">
      <a:defRPr sz="1200">
        <a:solidFill>
          <a:srgbClr val="373545"/>
        </a:solidFill>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a:t>We are a nonprofit corporation dedicated to providing a safe and secure gathering place for recovering alcoholics, addicts and their families.</a:t>
            </a:r>
          </a:p>
          <a:p>
            <a:endParaRPr lang="en-US" dirty="0"/>
          </a:p>
          <a:p>
            <a:pPr marL="0" indent="0">
              <a:buNone/>
              <a:defRPr sz="1600">
                <a:uFill>
                  <a:solidFill>
                    <a:srgbClr val="000000"/>
                  </a:solidFill>
                </a:uFill>
                <a:latin typeface="Times New Roman"/>
                <a:ea typeface="Times New Roman"/>
                <a:cs typeface="Times New Roman"/>
                <a:sym typeface="Times New Roman"/>
              </a:defRPr>
            </a:pPr>
            <a:r>
              <a:rPr lang="en-US" sz="2000" dirty="0">
                <a:solidFill>
                  <a:srgbClr val="252525"/>
                </a:solidFill>
                <a:uFill>
                  <a:solidFill>
                    <a:srgbClr val="252525"/>
                  </a:solidFill>
                </a:uFill>
                <a:latin typeface="Arial"/>
                <a:ea typeface="Arial"/>
                <a:cs typeface="Arial"/>
                <a:sym typeface="Arial"/>
              </a:rPr>
              <a:t>Three fold endeavor… non-profit </a:t>
            </a:r>
            <a:r>
              <a:rPr lang="en-US" sz="2000" b="1" i="1" dirty="0">
                <a:solidFill>
                  <a:srgbClr val="252525"/>
                </a:solidFill>
                <a:uFill>
                  <a:solidFill>
                    <a:srgbClr val="252525"/>
                  </a:solidFill>
                </a:uFill>
                <a:latin typeface="Arial"/>
                <a:ea typeface="Arial"/>
                <a:cs typeface="Arial"/>
                <a:sym typeface="Arial"/>
              </a:rPr>
              <a:t>Recovery Community Center</a:t>
            </a:r>
          </a:p>
          <a:p>
            <a:pPr marL="342900" indent="-342900">
              <a:buFont typeface="+mj-lt"/>
              <a:buAutoNum type="arabicPeriod"/>
              <a:defRPr sz="1600">
                <a:uFill>
                  <a:solidFill>
                    <a:srgbClr val="000000"/>
                  </a:solidFill>
                </a:uFill>
                <a:latin typeface="Times New Roman"/>
                <a:ea typeface="Times New Roman"/>
                <a:cs typeface="Times New Roman"/>
                <a:sym typeface="Times New Roman"/>
              </a:defRPr>
            </a:pPr>
            <a:r>
              <a:rPr lang="en-US" sz="2000" dirty="0">
                <a:solidFill>
                  <a:srgbClr val="252525"/>
                </a:solidFill>
                <a:uFill>
                  <a:solidFill>
                    <a:srgbClr val="252525"/>
                  </a:solidFill>
                </a:uFill>
                <a:latin typeface="Arial"/>
                <a:ea typeface="Arial"/>
                <a:cs typeface="Arial"/>
                <a:sym typeface="Arial"/>
              </a:rPr>
              <a:t>A facility for 12 Step groups to have an economically consistent place to meet autonomously.</a:t>
            </a:r>
          </a:p>
          <a:p>
            <a:pPr marL="342900" indent="-342900">
              <a:buFont typeface="+mj-lt"/>
              <a:buAutoNum type="arabicPeriod"/>
              <a:defRPr sz="1600">
                <a:uFill>
                  <a:solidFill>
                    <a:srgbClr val="000000"/>
                  </a:solidFill>
                </a:uFill>
                <a:latin typeface="Times New Roman"/>
                <a:ea typeface="Times New Roman"/>
                <a:cs typeface="Times New Roman"/>
                <a:sym typeface="Times New Roman"/>
              </a:defRPr>
            </a:pPr>
            <a:r>
              <a:rPr lang="en-US" sz="2000" dirty="0">
                <a:solidFill>
                  <a:srgbClr val="252525"/>
                </a:solidFill>
                <a:uFill>
                  <a:solidFill>
                    <a:srgbClr val="252525"/>
                  </a:solidFill>
                </a:uFill>
                <a:latin typeface="Arial"/>
                <a:ea typeface="Arial"/>
                <a:cs typeface="Arial"/>
                <a:sym typeface="Arial"/>
              </a:rPr>
              <a:t>A place for those in recovery to enjoy social events (free from alcohol and drugs) with other people in recovery and their families.</a:t>
            </a:r>
          </a:p>
          <a:p>
            <a:pPr marL="342900" indent="-342900">
              <a:buFont typeface="+mj-lt"/>
              <a:buAutoNum type="arabicPeriod"/>
              <a:defRPr sz="1600">
                <a:uFill>
                  <a:solidFill>
                    <a:srgbClr val="000000"/>
                  </a:solidFill>
                </a:uFill>
                <a:latin typeface="Times New Roman"/>
                <a:ea typeface="Times New Roman"/>
                <a:cs typeface="Times New Roman"/>
                <a:sym typeface="Times New Roman"/>
              </a:defRPr>
            </a:pPr>
            <a:r>
              <a:rPr lang="en-US" sz="2000" dirty="0">
                <a:solidFill>
                  <a:srgbClr val="252525"/>
                </a:solidFill>
                <a:uFill>
                  <a:solidFill>
                    <a:srgbClr val="252525"/>
                  </a:solidFill>
                </a:uFill>
                <a:latin typeface="Arial"/>
                <a:ea typeface="Arial"/>
                <a:cs typeface="Arial"/>
                <a:sym typeface="Arial"/>
              </a:rPr>
              <a:t>Be an information resource center for the professional and public community for those in need.</a:t>
            </a:r>
          </a:p>
          <a:p>
            <a:endParaRPr lang="en-US" dirty="0"/>
          </a:p>
        </p:txBody>
      </p:sp>
    </p:spTree>
    <p:extLst>
      <p:ext uri="{BB962C8B-B14F-4D97-AF65-F5344CB8AC3E}">
        <p14:creationId xmlns:p14="http://schemas.microsoft.com/office/powerpoint/2010/main" val="210335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a:t>WHY? </a:t>
            </a:r>
          </a:p>
        </p:txBody>
      </p:sp>
    </p:spTree>
    <p:extLst>
      <p:ext uri="{BB962C8B-B14F-4D97-AF65-F5344CB8AC3E}">
        <p14:creationId xmlns:p14="http://schemas.microsoft.com/office/powerpoint/2010/main" val="278181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a:t>The arrows indicate the direction of growth in Collin County</a:t>
            </a:r>
          </a:p>
          <a:p>
            <a:r>
              <a:rPr lang="en-US" dirty="0"/>
              <a:t>The ellipses indicate the fastest growing cities in Collin County</a:t>
            </a:r>
          </a:p>
          <a:p>
            <a:r>
              <a:rPr lang="en-US" dirty="0"/>
              <a:t>Blue dots are where existing AA members reside</a:t>
            </a:r>
          </a:p>
          <a:p>
            <a:r>
              <a:rPr lang="en-US" dirty="0"/>
              <a:t>Green circle is the optimum location based on the projected growth of Collin County</a:t>
            </a:r>
          </a:p>
          <a:p>
            <a:endParaRPr lang="en-US" dirty="0"/>
          </a:p>
        </p:txBody>
      </p:sp>
    </p:spTree>
    <p:extLst>
      <p:ext uri="{BB962C8B-B14F-4D97-AF65-F5344CB8AC3E}">
        <p14:creationId xmlns:p14="http://schemas.microsoft.com/office/powerpoint/2010/main" val="145828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07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a:t>MADD source information</a:t>
            </a:r>
          </a:p>
        </p:txBody>
      </p:sp>
    </p:spTree>
    <p:extLst>
      <p:ext uri="{BB962C8B-B14F-4D97-AF65-F5344CB8AC3E}">
        <p14:creationId xmlns:p14="http://schemas.microsoft.com/office/powerpoint/2010/main" val="256409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dirty="0"/>
              <a:t>MADD source information</a:t>
            </a:r>
          </a:p>
        </p:txBody>
      </p:sp>
    </p:spTree>
    <p:extLst>
      <p:ext uri="{BB962C8B-B14F-4D97-AF65-F5344CB8AC3E}">
        <p14:creationId xmlns:p14="http://schemas.microsoft.com/office/powerpoint/2010/main" val="2044030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14" name="Group 3"/>
          <p:cNvGrpSpPr/>
          <p:nvPr/>
        </p:nvGrpSpPr>
        <p:grpSpPr>
          <a:xfrm>
            <a:off x="31542" y="-2"/>
            <a:ext cx="12190414" cy="6858002"/>
            <a:chOff x="0" y="0"/>
            <a:chExt cx="12190413" cy="6858000"/>
          </a:xfrm>
        </p:grpSpPr>
        <p:sp>
          <p:nvSpPr>
            <p:cNvPr id="12" name="Rectangle 10"/>
            <p:cNvSpPr/>
            <p:nvPr/>
          </p:nvSpPr>
          <p:spPr>
            <a:xfrm>
              <a:off x="0" y="0"/>
              <a:ext cx="12188953" cy="6858000"/>
            </a:xfrm>
            <a:prstGeom prst="rect">
              <a:avLst/>
            </a:prstGeom>
            <a:gradFill flip="none" rotWithShape="1">
              <a:gsLst>
                <a:gs pos="0">
                  <a:srgbClr val="F4FAFC"/>
                </a:gs>
                <a:gs pos="74000">
                  <a:srgbClr val="9FD1E4"/>
                </a:gs>
                <a:gs pos="83000">
                  <a:srgbClr val="9FD1E4"/>
                </a:gs>
                <a:gs pos="100000">
                  <a:srgbClr val="BFE0ED"/>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pic>
          <p:nvPicPr>
            <p:cNvPr id="13" name="Picture 4" descr="Picture 4"/>
            <p:cNvPicPr>
              <a:picLocks noChangeAspect="1"/>
            </p:cNvPicPr>
            <p:nvPr/>
          </p:nvPicPr>
          <p:blipFill>
            <a:blip r:embed="rId2"/>
            <a:stretch>
              <a:fillRect/>
            </a:stretch>
          </p:blipFill>
          <p:spPr>
            <a:xfrm>
              <a:off x="4875213" y="0"/>
              <a:ext cx="7315201" cy="6858001"/>
            </a:xfrm>
            <a:prstGeom prst="rect">
              <a:avLst/>
            </a:prstGeom>
            <a:ln w="12700" cap="flat">
              <a:noFill/>
              <a:miter lim="400000"/>
            </a:ln>
            <a:effectLst/>
          </p:spPr>
        </p:pic>
      </p:grpSp>
      <p:sp>
        <p:nvSpPr>
          <p:cNvPr id="15" name="Title Text"/>
          <p:cNvSpPr txBox="1">
            <a:spLocks noGrp="1"/>
          </p:cNvSpPr>
          <p:nvPr>
            <p:ph type="title"/>
          </p:nvPr>
        </p:nvSpPr>
        <p:spPr>
          <a:xfrm>
            <a:off x="608012" y="609600"/>
            <a:ext cx="3962401" cy="4724399"/>
          </a:xfrm>
          <a:prstGeom prst="rect">
            <a:avLst/>
          </a:prstGeom>
        </p:spPr>
        <p:txBody>
          <a:bodyPr/>
          <a:lstStyle>
            <a:lvl1pPr>
              <a:defRPr sz="4800"/>
            </a:lvl1pPr>
          </a:lstStyle>
          <a:p>
            <a:r>
              <a:t>Title Text</a:t>
            </a:r>
          </a:p>
        </p:txBody>
      </p:sp>
      <p:sp>
        <p:nvSpPr>
          <p:cNvPr id="16" name="Body Level One…"/>
          <p:cNvSpPr txBox="1">
            <a:spLocks noGrp="1"/>
          </p:cNvSpPr>
          <p:nvPr>
            <p:ph type="body" sz="quarter" idx="1"/>
          </p:nvPr>
        </p:nvSpPr>
        <p:spPr>
          <a:xfrm>
            <a:off x="608012" y="5410200"/>
            <a:ext cx="3962401" cy="762000"/>
          </a:xfrm>
          <a:prstGeom prst="rect">
            <a:avLst/>
          </a:prstGeom>
        </p:spPr>
        <p:txBody>
          <a:bodyPr/>
          <a:lstStyle>
            <a:lvl1pPr marL="0" indent="0">
              <a:spcBef>
                <a:spcPts val="0"/>
              </a:spcBef>
              <a:buClrTx/>
              <a:buSzTx/>
              <a:buFontTx/>
              <a:buNone/>
              <a:defRPr sz="2400"/>
            </a:lvl1pPr>
            <a:lvl2pPr marL="0" indent="457200">
              <a:spcBef>
                <a:spcPts val="0"/>
              </a:spcBef>
              <a:buClrTx/>
              <a:buSzTx/>
              <a:buFontTx/>
              <a:buNone/>
              <a:defRPr sz="2400"/>
            </a:lvl2pPr>
            <a:lvl3pPr marL="0" indent="914400">
              <a:spcBef>
                <a:spcPts val="0"/>
              </a:spcBef>
              <a:buClrTx/>
              <a:buSzTx/>
              <a:buFontTx/>
              <a:buNone/>
              <a:defRPr sz="2400"/>
            </a:lvl3pPr>
            <a:lvl4pPr marL="0" indent="1371600">
              <a:spcBef>
                <a:spcPts val="0"/>
              </a:spcBef>
              <a:buClrTx/>
              <a:buSzTx/>
              <a:buFontTx/>
              <a:buNone/>
              <a:defRPr sz="2400"/>
            </a:lvl4pPr>
            <a:lvl5pPr marL="0" indent="18288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hasCustomPrompt="1"/>
          </p:nvPr>
        </p:nvSpPr>
        <p:spPr>
          <a:prstGeom prst="rect">
            <a:avLst/>
          </a:prstGeom>
        </p:spPr>
        <p:txBody>
          <a:bodyPr/>
          <a:lstStyle/>
          <a:p>
            <a:r>
              <a:t>Click to edit Master text styles</a:t>
            </a:r>
          </a:p>
          <a:p>
            <a:pPr lvl="1"/>
            <a:endParaRPr/>
          </a:p>
          <a:p>
            <a:pPr lvl="2"/>
            <a:endParaRPr/>
          </a:p>
          <a:p>
            <a:pPr lvl="3"/>
            <a:endParaRPr/>
          </a:p>
          <a:p>
            <a:pPr lvl="4"/>
            <a:endParaRP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608012" y="2514600"/>
            <a:ext cx="8229601" cy="2819400"/>
          </a:xfrm>
          <a:prstGeom prst="rect">
            <a:avLst/>
          </a:prstGeom>
        </p:spPr>
        <p:txBody>
          <a:bodyPr/>
          <a:lstStyle>
            <a:lvl1pPr>
              <a:defRPr sz="4800"/>
            </a:lvl1pPr>
          </a:lstStyle>
          <a:p>
            <a:r>
              <a:t>Title Text</a:t>
            </a:r>
          </a:p>
        </p:txBody>
      </p:sp>
      <p:sp>
        <p:nvSpPr>
          <p:cNvPr id="34" name="Body Level One…"/>
          <p:cNvSpPr txBox="1">
            <a:spLocks noGrp="1"/>
          </p:cNvSpPr>
          <p:nvPr>
            <p:ph type="body" sz="quarter" idx="1"/>
          </p:nvPr>
        </p:nvSpPr>
        <p:spPr>
          <a:xfrm>
            <a:off x="606425" y="5410200"/>
            <a:ext cx="8231187" cy="762000"/>
          </a:xfrm>
          <a:prstGeom prst="rect">
            <a:avLst/>
          </a:prstGeom>
        </p:spPr>
        <p:txBody>
          <a:bodyPr/>
          <a:lstStyle>
            <a:lvl1pPr marL="0" indent="0">
              <a:spcBef>
                <a:spcPts val="0"/>
              </a:spcBef>
              <a:buClrTx/>
              <a:buSzTx/>
              <a:buFontTx/>
              <a:buNone/>
              <a:defRPr sz="2400"/>
            </a:lvl1pPr>
            <a:lvl2pPr marL="0" indent="457200">
              <a:spcBef>
                <a:spcPts val="0"/>
              </a:spcBef>
              <a:buClrTx/>
              <a:buSzTx/>
              <a:buFontTx/>
              <a:buNone/>
              <a:defRPr sz="2400"/>
            </a:lvl2pPr>
            <a:lvl3pPr marL="0" indent="914400">
              <a:spcBef>
                <a:spcPts val="0"/>
              </a:spcBef>
              <a:buClrTx/>
              <a:buSzTx/>
              <a:buFontTx/>
              <a:buNone/>
              <a:defRPr sz="2400"/>
            </a:lvl3pPr>
            <a:lvl4pPr marL="0" indent="1371600">
              <a:spcBef>
                <a:spcPts val="0"/>
              </a:spcBef>
              <a:buClrTx/>
              <a:buSzTx/>
              <a:buFontTx/>
              <a:buNone/>
              <a:defRPr sz="2400"/>
            </a:lvl4pPr>
            <a:lvl5pPr marL="0" indent="18288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hasCustomPrompt="1"/>
          </p:nvPr>
        </p:nvSpPr>
        <p:spPr>
          <a:xfrm>
            <a:off x="1293812" y="685800"/>
            <a:ext cx="5029201" cy="4191000"/>
          </a:xfrm>
          <a:prstGeom prst="rect">
            <a:avLst/>
          </a:prstGeom>
        </p:spPr>
        <p:txBody>
          <a:bodyPr/>
          <a:lstStyle/>
          <a:p>
            <a:r>
              <a:t>Click to edit Master text styles</a:t>
            </a:r>
          </a:p>
          <a:p>
            <a:pPr lvl="1"/>
            <a:endParaRPr/>
          </a:p>
          <a:p>
            <a:pPr lvl="2"/>
            <a:endParaRPr/>
          </a:p>
          <a:p>
            <a:pPr lvl="3"/>
            <a:endParaRPr/>
          </a:p>
          <a:p>
            <a:pPr lvl="4"/>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sz="quarter" idx="1"/>
          </p:nvPr>
        </p:nvSpPr>
        <p:spPr>
          <a:xfrm>
            <a:off x="1293663" y="685800"/>
            <a:ext cx="5029201" cy="990600"/>
          </a:xfrm>
          <a:prstGeom prst="rect">
            <a:avLst/>
          </a:prstGeom>
        </p:spPr>
        <p:txBody>
          <a:bodyPr anchor="ctr"/>
          <a:lstStyle>
            <a:lvl1pPr marL="0" indent="0">
              <a:spcBef>
                <a:spcPts val="0"/>
              </a:spcBef>
              <a:buClrTx/>
              <a:buSzTx/>
              <a:buFontTx/>
              <a:buNone/>
              <a:defRPr sz="3200"/>
            </a:lvl1pPr>
            <a:lvl2pPr marL="0" indent="457200">
              <a:spcBef>
                <a:spcPts val="0"/>
              </a:spcBef>
              <a:buClrTx/>
              <a:buSzTx/>
              <a:buFontTx/>
              <a:buNone/>
              <a:defRPr sz="3200"/>
            </a:lvl2pPr>
            <a:lvl3pPr marL="0" indent="914400">
              <a:spcBef>
                <a:spcPts val="0"/>
              </a:spcBef>
              <a:buClrTx/>
              <a:buSzTx/>
              <a:buFontTx/>
              <a:buNone/>
              <a:defRPr sz="3200"/>
            </a:lvl3pPr>
            <a:lvl4pPr marL="0" indent="1371600">
              <a:spcBef>
                <a:spcPts val="0"/>
              </a:spcBef>
              <a:buClrTx/>
              <a:buSzTx/>
              <a:buFontTx/>
              <a:buNone/>
              <a:defRPr sz="3200"/>
            </a:lvl4pPr>
            <a:lvl5pPr marL="0" indent="1828800">
              <a:spcBef>
                <a:spcPts val="0"/>
              </a:spcBef>
              <a:buClrTx/>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53" name="Text Placeholder 4"/>
          <p:cNvSpPr>
            <a:spLocks noGrp="1"/>
          </p:cNvSpPr>
          <p:nvPr>
            <p:ph type="body" sz="quarter" idx="21"/>
          </p:nvPr>
        </p:nvSpPr>
        <p:spPr>
          <a:xfrm>
            <a:off x="6551613" y="685800"/>
            <a:ext cx="5029201" cy="990600"/>
          </a:xfrm>
          <a:prstGeom prst="rect">
            <a:avLst/>
          </a:prstGeom>
        </p:spPr>
        <p:txBody>
          <a:bodyPr anchor="ctr"/>
          <a:lstStyle/>
          <a:p>
            <a:pPr marL="0" indent="0">
              <a:spcBef>
                <a:spcPts val="0"/>
              </a:spcBef>
              <a:buClrTx/>
              <a:buSzTx/>
              <a:buFontTx/>
              <a:buNone/>
              <a:defRPr sz="3200"/>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6" name="Title Text"/>
          <p:cNvSpPr txBox="1">
            <a:spLocks noGrp="1"/>
          </p:cNvSpPr>
          <p:nvPr>
            <p:ph type="title"/>
          </p:nvPr>
        </p:nvSpPr>
        <p:spPr>
          <a:xfrm>
            <a:off x="608014" y="685800"/>
            <a:ext cx="3962401" cy="4648200"/>
          </a:xfrm>
          <a:prstGeom prst="rect">
            <a:avLst/>
          </a:prstGeom>
        </p:spPr>
        <p:txBody>
          <a:bodyPr/>
          <a:lstStyle/>
          <a:p>
            <a:r>
              <a:t>Title Text</a:t>
            </a:r>
          </a:p>
        </p:txBody>
      </p:sp>
      <p:sp>
        <p:nvSpPr>
          <p:cNvPr id="77" name="Body Level One…"/>
          <p:cNvSpPr txBox="1">
            <a:spLocks noGrp="1"/>
          </p:cNvSpPr>
          <p:nvPr>
            <p:ph type="body" sz="quarter" idx="1"/>
          </p:nvPr>
        </p:nvSpPr>
        <p:spPr>
          <a:xfrm>
            <a:off x="608012" y="5410200"/>
            <a:ext cx="3962401" cy="762000"/>
          </a:xfrm>
          <a:prstGeom prst="rect">
            <a:avLst/>
          </a:prstGeom>
        </p:spPr>
        <p:txBody>
          <a:bodyPr/>
          <a:lstStyle>
            <a:lvl1pPr marL="0" indent="0">
              <a:spcBef>
                <a:spcPts val="0"/>
              </a:spcBef>
              <a:buClrTx/>
              <a:buSzTx/>
              <a:buFontTx/>
              <a:buNone/>
              <a:defRPr sz="2000"/>
            </a:lvl1pPr>
            <a:lvl2pPr marL="0" indent="457200">
              <a:spcBef>
                <a:spcPts val="0"/>
              </a:spcBef>
              <a:buClrTx/>
              <a:buSzTx/>
              <a:buFontTx/>
              <a:buNone/>
              <a:defRPr sz="2000"/>
            </a:lvl2pPr>
            <a:lvl3pPr marL="0" indent="914400">
              <a:spcBef>
                <a:spcPts val="0"/>
              </a:spcBef>
              <a:buClrTx/>
              <a:buSzTx/>
              <a:buFontTx/>
              <a:buNone/>
              <a:defRPr sz="2000"/>
            </a:lvl3pPr>
            <a:lvl4pPr marL="0" indent="1371600">
              <a:spcBef>
                <a:spcPts val="0"/>
              </a:spcBef>
              <a:buClrTx/>
              <a:buSzTx/>
              <a:buFontTx/>
              <a:buNone/>
              <a:defRPr sz="2000"/>
            </a:lvl4pPr>
            <a:lvl5pPr marL="0" indent="1828800">
              <a:spcBef>
                <a:spcPts val="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608014" y="685800"/>
            <a:ext cx="3962401" cy="4648200"/>
          </a:xfrm>
          <a:prstGeom prst="rect">
            <a:avLst/>
          </a:prstGeom>
        </p:spPr>
        <p:txBody>
          <a:bodyPr/>
          <a:lstStyle/>
          <a:p>
            <a:r>
              <a:t>Title Text</a:t>
            </a:r>
          </a:p>
        </p:txBody>
      </p:sp>
      <p:sp>
        <p:nvSpPr>
          <p:cNvPr id="86" name="Body Level One…"/>
          <p:cNvSpPr txBox="1">
            <a:spLocks noGrp="1"/>
          </p:cNvSpPr>
          <p:nvPr>
            <p:ph type="body" sz="quarter" idx="1"/>
          </p:nvPr>
        </p:nvSpPr>
        <p:spPr>
          <a:xfrm>
            <a:off x="608012" y="5410200"/>
            <a:ext cx="3962401" cy="762000"/>
          </a:xfrm>
          <a:prstGeom prst="rect">
            <a:avLst/>
          </a:prstGeom>
        </p:spPr>
        <p:txBody>
          <a:bodyPr/>
          <a:lstStyle>
            <a:lvl1pPr marL="0" indent="0">
              <a:spcBef>
                <a:spcPts val="0"/>
              </a:spcBef>
              <a:buClrTx/>
              <a:buSzTx/>
              <a:buFontTx/>
              <a:buNone/>
              <a:defRPr sz="2000"/>
            </a:lvl1pPr>
            <a:lvl2pPr marL="0" indent="457200">
              <a:spcBef>
                <a:spcPts val="0"/>
              </a:spcBef>
              <a:buClrTx/>
              <a:buSzTx/>
              <a:buFontTx/>
              <a:buNone/>
              <a:defRPr sz="2000"/>
            </a:lvl2pPr>
            <a:lvl3pPr marL="0" indent="914400">
              <a:spcBef>
                <a:spcPts val="0"/>
              </a:spcBef>
              <a:buClrTx/>
              <a:buSzTx/>
              <a:buFontTx/>
              <a:buNone/>
              <a:defRPr sz="2000"/>
            </a:lvl3pPr>
            <a:lvl4pPr marL="0" indent="1371600">
              <a:spcBef>
                <a:spcPts val="0"/>
              </a:spcBef>
              <a:buClrTx/>
              <a:buSzTx/>
              <a:buFontTx/>
              <a:buNone/>
              <a:defRPr sz="2000"/>
            </a:lvl4pPr>
            <a:lvl5pPr marL="0" indent="1828800">
              <a:spcBef>
                <a:spcPts val="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87" name="Picture Placeholder 2"/>
          <p:cNvSpPr>
            <a:spLocks noGrp="1"/>
          </p:cNvSpPr>
          <p:nvPr>
            <p:ph type="pic" idx="21"/>
          </p:nvPr>
        </p:nvSpPr>
        <p:spPr>
          <a:xfrm>
            <a:off x="4875212" y="685800"/>
            <a:ext cx="6705601" cy="5486400"/>
          </a:xfrm>
          <a:prstGeom prst="rect">
            <a:avLst/>
          </a:prstGeom>
          <a:ln w="63500">
            <a:solidFill>
              <a:srgbClr val="FFFFFF"/>
            </a:solidFill>
            <a:miter lim="800000"/>
          </a:ln>
        </p:spPr>
        <p:txBody>
          <a:bodyPr lIns="91439" rIns="9143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5F8FA"/>
            </a:gs>
            <a:gs pos="58000">
              <a:srgbClr val="EBF1F5"/>
            </a:gs>
            <a:gs pos="100000">
              <a:srgbClr val="CEDBE6"/>
            </a:gs>
          </a:gsLst>
          <a:lin ang="17400000" scaled="0"/>
        </a:gradFill>
        <a:effectLst/>
      </p:bgPr>
    </p:bg>
    <p:spTree>
      <p:nvGrpSpPr>
        <p:cNvPr id="1" name=""/>
        <p:cNvGrpSpPr/>
        <p:nvPr/>
      </p:nvGrpSpPr>
      <p:grpSpPr>
        <a:xfrm>
          <a:off x="0" y="0"/>
          <a:ext cx="0" cy="0"/>
          <a:chOff x="0" y="0"/>
          <a:chExt cx="0" cy="0"/>
        </a:xfrm>
      </p:grpSpPr>
      <p:sp>
        <p:nvSpPr>
          <p:cNvPr id="2" name="Rectangle 6"/>
          <p:cNvSpPr/>
          <p:nvPr/>
        </p:nvSpPr>
        <p:spPr>
          <a:xfrm>
            <a:off x="-1589" y="0"/>
            <a:ext cx="12188954" cy="6858000"/>
          </a:xfrm>
          <a:prstGeom prst="rect">
            <a:avLst/>
          </a:prstGeom>
          <a:gradFill>
            <a:gsLst>
              <a:gs pos="0">
                <a:srgbClr val="F4FAFC"/>
              </a:gs>
              <a:gs pos="74000">
                <a:srgbClr val="9FD1E4"/>
              </a:gs>
              <a:gs pos="83000">
                <a:srgbClr val="9FD1E4"/>
              </a:gs>
              <a:gs pos="100000">
                <a:srgbClr val="BFE0ED"/>
              </a:gs>
            </a:gsLst>
            <a:lin ang="5400000"/>
          </a:gradFill>
          <a:ln w="12700">
            <a:miter lim="400000"/>
          </a:ln>
        </p:spPr>
        <p:txBody>
          <a:bodyPr lIns="45719" rIns="45719" anchor="ctr"/>
          <a:lstStyle/>
          <a:p>
            <a:pPr>
              <a:defRPr>
                <a:solidFill>
                  <a:srgbClr val="FFFFFF"/>
                </a:solidFill>
              </a:defRPr>
            </a:pPr>
            <a:endParaRPr/>
          </a:p>
        </p:txBody>
      </p:sp>
      <p:sp>
        <p:nvSpPr>
          <p:cNvPr id="3" name="Title Text"/>
          <p:cNvSpPr txBox="1">
            <a:spLocks noGrp="1"/>
          </p:cNvSpPr>
          <p:nvPr>
            <p:ph type="title"/>
          </p:nvPr>
        </p:nvSpPr>
        <p:spPr>
          <a:xfrm>
            <a:off x="609440" y="5105400"/>
            <a:ext cx="10971374"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4" name="Body Level One…"/>
          <p:cNvSpPr txBox="1">
            <a:spLocks noGrp="1"/>
          </p:cNvSpPr>
          <p:nvPr>
            <p:ph type="body" idx="1" hasCustomPrompt="1"/>
          </p:nvPr>
        </p:nvSpPr>
        <p:spPr>
          <a:xfrm>
            <a:off x="1293812" y="685801"/>
            <a:ext cx="10287001" cy="4190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Click to edit Master text styles</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1320760" y="6414761"/>
            <a:ext cx="258624" cy="248306"/>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1pPr>
      <a:lvl2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2pPr>
      <a:lvl3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3pPr>
      <a:lvl4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4pPr>
      <a:lvl5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5pPr>
      <a:lvl6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6pPr>
      <a:lvl7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7pPr>
      <a:lvl8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8pPr>
      <a:lvl9pPr marL="0" marR="0" indent="0" algn="l" defTabSz="914400" rtl="0" latinLnBrk="0">
        <a:lnSpc>
          <a:spcPct val="80000"/>
        </a:lnSpc>
        <a:spcBef>
          <a:spcPts val="0"/>
        </a:spcBef>
        <a:spcAft>
          <a:spcPts val="0"/>
        </a:spcAft>
        <a:buClrTx/>
        <a:buSzTx/>
        <a:buFontTx/>
        <a:buNone/>
        <a:tabLst/>
        <a:defRPr sz="3600" b="0" i="0" u="none" strike="noStrike" cap="none" spc="0" baseline="0">
          <a:solidFill>
            <a:srgbClr val="373545"/>
          </a:solidFill>
          <a:uFillTx/>
          <a:latin typeface="Cambria"/>
          <a:ea typeface="Cambria"/>
          <a:cs typeface="Cambria"/>
          <a:sym typeface="Cambria"/>
        </a:defRPr>
      </a:lvl9pPr>
    </p:titleStyle>
    <p:bodyStyle>
      <a:lvl1pPr marL="228600" marR="0" indent="-2286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1pPr>
      <a:lvl2pPr marL="663575" marR="0" indent="-333375"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2pPr>
      <a:lvl3pPr marL="1088136" marR="0" indent="-320039"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3pPr>
      <a:lvl4pPr marL="1538224" marR="0" indent="-440944" algn="l" defTabSz="914400" rtl="0" latinLnBrk="0">
        <a:lnSpc>
          <a:spcPct val="90000"/>
        </a:lnSpc>
        <a:spcBef>
          <a:spcPts val="1800"/>
        </a:spcBef>
        <a:spcAft>
          <a:spcPts val="0"/>
        </a:spcAft>
        <a:buClr>
          <a:srgbClr val="000000"/>
        </a:buClr>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1891792" marR="0" indent="-3556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5pPr>
      <a:lvl6pPr marL="2306319" marR="0" indent="-440943" algn="l" defTabSz="914400" rtl="0" latinLnBrk="0">
        <a:lnSpc>
          <a:spcPct val="90000"/>
        </a:lnSpc>
        <a:spcBef>
          <a:spcPts val="1800"/>
        </a:spcBef>
        <a:spcAft>
          <a:spcPts val="0"/>
        </a:spcAft>
        <a:buClr>
          <a:srgbClr val="000000"/>
        </a:buClr>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2659888" marR="0" indent="-3556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7pPr>
      <a:lvl8pPr marL="3074415" marR="0" indent="-440944" algn="l" defTabSz="914400" rtl="0" latinLnBrk="0">
        <a:lnSpc>
          <a:spcPct val="90000"/>
        </a:lnSpc>
        <a:spcBef>
          <a:spcPts val="1800"/>
        </a:spcBef>
        <a:spcAft>
          <a:spcPts val="0"/>
        </a:spcAft>
        <a:buClr>
          <a:srgbClr val="000000"/>
        </a:buClr>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3516884" marR="0" indent="-4445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admin@club12ofc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ctrTitle"/>
          </p:nvPr>
        </p:nvSpPr>
        <p:spPr>
          <a:xfrm>
            <a:off x="608012" y="609600"/>
            <a:ext cx="3962401" cy="4724399"/>
          </a:xfrm>
          <a:prstGeom prst="rect">
            <a:avLst/>
          </a:prstGeom>
        </p:spPr>
        <p:txBody>
          <a:bodyPr/>
          <a:lstStyle/>
          <a:p>
            <a:r>
              <a:t>Club 12 of Collin County</a:t>
            </a:r>
          </a:p>
        </p:txBody>
      </p:sp>
      <p:sp>
        <p:nvSpPr>
          <p:cNvPr id="98" name="Subtitle 2"/>
          <p:cNvSpPr txBox="1">
            <a:spLocks noGrp="1"/>
          </p:cNvSpPr>
          <p:nvPr>
            <p:ph type="subTitle" sz="quarter" idx="1"/>
          </p:nvPr>
        </p:nvSpPr>
        <p:spPr>
          <a:prstGeom prst="rect">
            <a:avLst/>
          </a:prstGeom>
        </p:spPr>
        <p:txBody>
          <a:bodyPr/>
          <a:lstStyle/>
          <a:p>
            <a:r>
              <a:t>A non-profit journey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2501C-951B-45D5-5E14-3462CCCC9D98}"/>
              </a:ext>
            </a:extLst>
          </p:cNvPr>
          <p:cNvSpPr txBox="1"/>
          <p:nvPr/>
        </p:nvSpPr>
        <p:spPr>
          <a:xfrm>
            <a:off x="1162520" y="802796"/>
            <a:ext cx="673019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a:ln>
                  <a:noFill/>
                </a:ln>
                <a:solidFill>
                  <a:srgbClr val="000000"/>
                </a:solidFill>
                <a:effectLst/>
                <a:uFillTx/>
                <a:latin typeface="+mn-lt"/>
                <a:ea typeface="+mn-ea"/>
                <a:cs typeface="+mn-cs"/>
                <a:sym typeface="Calibri"/>
              </a:rPr>
              <a:t>Social Events</a:t>
            </a:r>
          </a:p>
        </p:txBody>
      </p:sp>
      <p:sp>
        <p:nvSpPr>
          <p:cNvPr id="3" name="TextBox 2">
            <a:extLst>
              <a:ext uri="{FF2B5EF4-FFF2-40B4-BE49-F238E27FC236}">
                <a16:creationId xmlns:a16="http://schemas.microsoft.com/office/drawing/2014/main" id="{7E4C0A13-7484-DD43-6B68-648954AE46A6}"/>
              </a:ext>
            </a:extLst>
          </p:cNvPr>
          <p:cNvSpPr txBox="1"/>
          <p:nvPr/>
        </p:nvSpPr>
        <p:spPr>
          <a:xfrm>
            <a:off x="1578558" y="2247271"/>
            <a:ext cx="9561095"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000000"/>
                </a:solidFill>
                <a:effectLst/>
                <a:uFillTx/>
                <a:latin typeface="+mn-lt"/>
                <a:ea typeface="+mn-ea"/>
                <a:cs typeface="+mn-cs"/>
                <a:sym typeface="Calibri"/>
              </a:rPr>
              <a:t>Holiday Events</a:t>
            </a:r>
          </a:p>
          <a:p>
            <a:pPr marL="285750" indent="-285750" algn="l">
              <a:buFont typeface="Arial" panose="020B0604020202020204" pitchFamily="34" charset="0"/>
              <a:buChar char="•"/>
            </a:pPr>
            <a:r>
              <a:rPr lang="en-US" sz="3600" dirty="0"/>
              <a:t>Dinner / Dancing / Entertainment</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t>Hosting of Regional / Area 12 Step Gatherings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t>Cookoffs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t>Festivals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t>Circuit Speakers</a:t>
            </a:r>
          </a:p>
        </p:txBody>
      </p:sp>
    </p:spTree>
    <p:extLst>
      <p:ext uri="{BB962C8B-B14F-4D97-AF65-F5344CB8AC3E}">
        <p14:creationId xmlns:p14="http://schemas.microsoft.com/office/powerpoint/2010/main" val="24430995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2501C-951B-45D5-5E14-3462CCCC9D98}"/>
              </a:ext>
            </a:extLst>
          </p:cNvPr>
          <p:cNvSpPr txBox="1"/>
          <p:nvPr/>
        </p:nvSpPr>
        <p:spPr>
          <a:xfrm>
            <a:off x="823562" y="570002"/>
            <a:ext cx="9844438"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000000"/>
                </a:solidFill>
                <a:effectLst/>
                <a:uFillTx/>
                <a:latin typeface="+mn-lt"/>
                <a:ea typeface="+mn-ea"/>
                <a:cs typeface="+mn-cs"/>
                <a:sym typeface="Calibri"/>
              </a:rPr>
              <a:t>Information Resource Center</a:t>
            </a:r>
          </a:p>
        </p:txBody>
      </p:sp>
      <p:sp>
        <p:nvSpPr>
          <p:cNvPr id="4" name="TextBox 3">
            <a:extLst>
              <a:ext uri="{FF2B5EF4-FFF2-40B4-BE49-F238E27FC236}">
                <a16:creationId xmlns:a16="http://schemas.microsoft.com/office/drawing/2014/main" id="{644C5D5E-1060-0274-8B74-7797A4A70BF7}"/>
              </a:ext>
            </a:extLst>
          </p:cNvPr>
          <p:cNvSpPr txBox="1"/>
          <p:nvPr/>
        </p:nvSpPr>
        <p:spPr>
          <a:xfrm>
            <a:off x="1256697" y="1903599"/>
            <a:ext cx="9523598"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l" defTabSz="914400" rtl="0" fontAlgn="auto" latinLnBrk="0" hangingPunct="0">
              <a:lnSpc>
                <a:spcPct val="100000"/>
              </a:lnSpc>
              <a:spcBef>
                <a:spcPts val="0"/>
              </a:spcBef>
              <a:spcAft>
                <a:spcPts val="0"/>
              </a:spcAft>
              <a:buClrTx/>
              <a:buSzTx/>
              <a:tabLst/>
            </a:pPr>
            <a:r>
              <a:rPr kumimoji="0" lang="en-US" sz="3600" b="0" i="0" u="none" strike="noStrike" cap="none" spc="0" normalizeH="0" baseline="0" dirty="0">
                <a:ln>
                  <a:noFill/>
                </a:ln>
                <a:solidFill>
                  <a:srgbClr val="000000"/>
                </a:solidFill>
                <a:effectLst/>
                <a:uFillTx/>
                <a:latin typeface="+mn-lt"/>
                <a:ea typeface="+mn-ea"/>
                <a:cs typeface="+mn-cs"/>
                <a:sym typeface="Calibri"/>
              </a:rPr>
              <a:t>1 out of 10 people who suffer from addiction do not know where to go for help.</a:t>
            </a:r>
          </a:p>
          <a:p>
            <a:pPr marR="0" algn="l" defTabSz="914400" rtl="0" fontAlgn="auto" latinLnBrk="0" hangingPunct="0">
              <a:lnSpc>
                <a:spcPct val="100000"/>
              </a:lnSpc>
              <a:spcBef>
                <a:spcPts val="0"/>
              </a:spcBef>
              <a:spcAft>
                <a:spcPts val="0"/>
              </a:spcAft>
              <a:buClrTx/>
              <a:buSzTx/>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t>Detox centers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000000"/>
                </a:solidFill>
                <a:effectLst/>
                <a:uFillTx/>
                <a:latin typeface="+mn-lt"/>
                <a:ea typeface="+mn-ea"/>
                <a:cs typeface="+mn-cs"/>
                <a:sym typeface="Calibri"/>
              </a:rPr>
              <a:t>Transitional living facilities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t>Social Services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a:ln>
                  <a:noFill/>
                </a:ln>
                <a:solidFill>
                  <a:srgbClr val="000000"/>
                </a:solidFill>
                <a:effectLst/>
                <a:uFillTx/>
                <a:latin typeface="+mn-lt"/>
                <a:ea typeface="+mn-ea"/>
                <a:cs typeface="+mn-cs"/>
                <a:sym typeface="Calibri"/>
              </a:rPr>
              <a:t>12 Step meeting contacts</a:t>
            </a:r>
          </a:p>
        </p:txBody>
      </p:sp>
    </p:spTree>
    <p:extLst>
      <p:ext uri="{BB962C8B-B14F-4D97-AF65-F5344CB8AC3E}">
        <p14:creationId xmlns:p14="http://schemas.microsoft.com/office/powerpoint/2010/main" val="1153323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tent Placeholder 2"/>
          <p:cNvSpPr txBox="1">
            <a:spLocks noGrp="1"/>
          </p:cNvSpPr>
          <p:nvPr>
            <p:ph type="body" idx="1"/>
          </p:nvPr>
        </p:nvSpPr>
        <p:spPr>
          <a:xfrm>
            <a:off x="727681" y="363378"/>
            <a:ext cx="10598045" cy="2323712"/>
          </a:xfrm>
          <a:prstGeom prst="rect">
            <a:avLst/>
          </a:prstGeom>
        </p:spPr>
        <p:txBody>
          <a:bodyPr>
            <a:normAutofit lnSpcReduction="10000"/>
          </a:bodyPr>
          <a:lstStyle/>
          <a:p>
            <a:pPr marL="0" indent="0">
              <a:buNone/>
            </a:pPr>
            <a:r>
              <a:rPr lang="en-US" sz="6500" b="1" dirty="0"/>
              <a:t>Support Club 12</a:t>
            </a:r>
          </a:p>
          <a:p>
            <a:pPr marL="0" indent="0">
              <a:buNone/>
            </a:pPr>
            <a:r>
              <a:rPr lang="en-US" sz="3900" b="1" dirty="0"/>
              <a:t>“How can I be of maximum service to my fellows?”</a:t>
            </a:r>
          </a:p>
          <a:p>
            <a:r>
              <a:rPr lang="en-US" dirty="0"/>
              <a:t>Join our service committees</a:t>
            </a:r>
            <a:r>
              <a:rPr dirty="0"/>
              <a:t>:</a:t>
            </a:r>
          </a:p>
          <a:p>
            <a:pPr marL="615950" lvl="1" indent="-285750">
              <a:spcBef>
                <a:spcPts val="600"/>
              </a:spcBef>
              <a:buClrTx/>
              <a:buFont typeface="Gill Sans Light"/>
              <a:buChar char="–"/>
              <a:defRPr sz="2400"/>
            </a:pPr>
            <a:endParaRPr dirty="0"/>
          </a:p>
        </p:txBody>
      </p:sp>
      <p:sp>
        <p:nvSpPr>
          <p:cNvPr id="4" name="TextBox 3">
            <a:extLst>
              <a:ext uri="{FF2B5EF4-FFF2-40B4-BE49-F238E27FC236}">
                <a16:creationId xmlns:a16="http://schemas.microsoft.com/office/drawing/2014/main" id="{A1BD2FF5-C8FE-95E9-E231-6A31C0A20238}"/>
              </a:ext>
            </a:extLst>
          </p:cNvPr>
          <p:cNvSpPr txBox="1"/>
          <p:nvPr/>
        </p:nvSpPr>
        <p:spPr>
          <a:xfrm>
            <a:off x="695597" y="2689170"/>
            <a:ext cx="5203992" cy="3662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615950" lvl="1" indent="-285750" algn="l">
              <a:spcBef>
                <a:spcPts val="600"/>
              </a:spcBef>
              <a:buClrTx/>
              <a:buFont typeface="Gill Sans Light"/>
              <a:buChar char="–"/>
              <a:defRPr sz="2400"/>
            </a:pPr>
            <a:r>
              <a:rPr lang="en-US" dirty="0"/>
              <a:t>Developmental Planning</a:t>
            </a:r>
          </a:p>
          <a:p>
            <a:pPr marL="615950" lvl="1" indent="-285750" algn="l">
              <a:spcBef>
                <a:spcPts val="600"/>
              </a:spcBef>
              <a:buClrTx/>
              <a:buFont typeface="Gill Sans Light"/>
              <a:buChar char="–"/>
              <a:defRPr sz="2400"/>
            </a:pPr>
            <a:r>
              <a:rPr lang="en-US" dirty="0"/>
              <a:t>Event Planning / Fundraising</a:t>
            </a:r>
          </a:p>
          <a:p>
            <a:pPr marL="615950" lvl="1" indent="-285750" algn="l">
              <a:spcBef>
                <a:spcPts val="600"/>
              </a:spcBef>
              <a:buClrTx/>
              <a:buFont typeface="Gill Sans Light"/>
              <a:buChar char="–"/>
              <a:defRPr sz="2400"/>
            </a:pPr>
            <a:r>
              <a:rPr lang="en-US" dirty="0"/>
              <a:t>Membership</a:t>
            </a:r>
          </a:p>
          <a:p>
            <a:pPr marL="615950" lvl="1" indent="-285750" algn="l">
              <a:spcBef>
                <a:spcPts val="600"/>
              </a:spcBef>
              <a:buFont typeface="Gill Sans Light"/>
              <a:buChar char="–"/>
              <a:defRPr sz="2400"/>
            </a:pPr>
            <a:r>
              <a:rPr lang="en-US" dirty="0"/>
              <a:t>Technology</a:t>
            </a:r>
          </a:p>
          <a:p>
            <a:pPr marL="615950" lvl="1" indent="-285750" algn="l">
              <a:spcBef>
                <a:spcPts val="600"/>
              </a:spcBef>
              <a:buFont typeface="Gill Sans Light"/>
              <a:buChar char="–"/>
              <a:defRPr sz="2400"/>
            </a:pPr>
            <a:r>
              <a:rPr lang="en-US" dirty="0"/>
              <a:t>Public Relations</a:t>
            </a:r>
          </a:p>
          <a:p>
            <a:pPr marL="615950" lvl="1" indent="-285750" algn="l">
              <a:spcBef>
                <a:spcPts val="600"/>
              </a:spcBef>
              <a:buClrTx/>
              <a:buFont typeface="Gill Sans Light"/>
              <a:buChar char="–"/>
              <a:defRPr sz="2400"/>
            </a:pPr>
            <a:r>
              <a:rPr lang="en-US" dirty="0"/>
              <a:t>Grant Research / Grant Writer </a:t>
            </a:r>
          </a:p>
          <a:p>
            <a:pPr marL="615950" lvl="1" indent="-285750" algn="l">
              <a:spcBef>
                <a:spcPts val="600"/>
              </a:spcBef>
              <a:buClrTx/>
              <a:buFont typeface="Gill Sans Light"/>
              <a:buChar char="–"/>
              <a:defRPr sz="2400"/>
            </a:pPr>
            <a:r>
              <a:rPr lang="en-US" dirty="0"/>
              <a:t>Facility Planning</a:t>
            </a:r>
          </a:p>
          <a:p>
            <a:pPr marL="615950" lvl="1" indent="-285750" algn="l">
              <a:spcBef>
                <a:spcPts val="600"/>
              </a:spcBef>
              <a:buClrTx/>
              <a:buFont typeface="Gill Sans Light"/>
              <a:buChar char="–"/>
              <a:defRPr sz="2400"/>
            </a:pPr>
            <a:r>
              <a:rPr lang="en-US" dirty="0"/>
              <a:t>Non-profit Financial / CPA</a:t>
            </a:r>
          </a:p>
        </p:txBody>
      </p:sp>
      <p:pic>
        <p:nvPicPr>
          <p:cNvPr id="6" name="Picture 5" descr="A person raising his hands in a room&#10;&#10;Description automatically generated">
            <a:extLst>
              <a:ext uri="{FF2B5EF4-FFF2-40B4-BE49-F238E27FC236}">
                <a16:creationId xmlns:a16="http://schemas.microsoft.com/office/drawing/2014/main" id="{2AAAA881-244E-F970-1C60-91886F888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047" y="3296687"/>
            <a:ext cx="5203993" cy="2447503"/>
          </a:xfrm>
          <a:prstGeom prst="rect">
            <a:avLst/>
          </a:prstGeom>
        </p:spPr>
      </p:pic>
    </p:spTree>
    <p:extLst>
      <p:ext uri="{BB962C8B-B14F-4D97-AF65-F5344CB8AC3E}">
        <p14:creationId xmlns:p14="http://schemas.microsoft.com/office/powerpoint/2010/main" val="2697884293"/>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
                                            <p:bg/>
                                          </p:spTgt>
                                        </p:tgtEl>
                                        <p:attrNameLst>
                                          <p:attrName>style.visibility</p:attrName>
                                        </p:attrNameLst>
                                      </p:cBhvr>
                                      <p:to>
                                        <p:strVal val="visible"/>
                                      </p:to>
                                    </p:set>
                                    <p:anim calcmode="lin" valueType="num">
                                      <p:cBhvr additive="base">
                                        <p:cTn id="7" dur="500" fill="hold"/>
                                        <p:tgtEl>
                                          <p:spTgt spid="16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2">
                                            <p:txEl>
                                              <p:pRg st="0" end="0"/>
                                            </p:txEl>
                                          </p:spTgt>
                                        </p:tgtEl>
                                        <p:attrNameLst>
                                          <p:attrName>style.visibility</p:attrName>
                                        </p:attrNameLst>
                                      </p:cBhvr>
                                      <p:to>
                                        <p:strVal val="visible"/>
                                      </p:to>
                                    </p:set>
                                    <p:anim calcmode="lin" valueType="num">
                                      <p:cBhvr additive="base">
                                        <p:cTn id="13" dur="500" fill="hold"/>
                                        <p:tgtEl>
                                          <p:spTgt spid="1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2">
                                            <p:txEl>
                                              <p:pRg st="1" end="1"/>
                                            </p:txEl>
                                          </p:spTgt>
                                        </p:tgtEl>
                                        <p:attrNameLst>
                                          <p:attrName>style.visibility</p:attrName>
                                        </p:attrNameLst>
                                      </p:cBhvr>
                                      <p:to>
                                        <p:strVal val="visible"/>
                                      </p:to>
                                    </p:set>
                                    <p:anim calcmode="lin" valueType="num">
                                      <p:cBhvr additive="base">
                                        <p:cTn id="19" dur="500" fill="hold"/>
                                        <p:tgtEl>
                                          <p:spTgt spid="1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2">
                                            <p:txEl>
                                              <p:pRg st="2" end="2"/>
                                            </p:txEl>
                                          </p:spTgt>
                                        </p:tgtEl>
                                        <p:attrNameLst>
                                          <p:attrName>style.visibility</p:attrName>
                                        </p:attrNameLst>
                                      </p:cBhvr>
                                      <p:to>
                                        <p:strVal val="visible"/>
                                      </p:to>
                                    </p:set>
                                    <p:anim calcmode="lin" valueType="num">
                                      <p:cBhvr additive="base">
                                        <p:cTn id="25" dur="500" fill="hold"/>
                                        <p:tgtEl>
                                          <p:spTgt spid="1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uild="p"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ontent Placeholder 2"/>
          <p:cNvSpPr txBox="1">
            <a:spLocks noGrp="1"/>
          </p:cNvSpPr>
          <p:nvPr>
            <p:ph type="body" idx="1"/>
          </p:nvPr>
        </p:nvSpPr>
        <p:spPr>
          <a:xfrm>
            <a:off x="5389145" y="926432"/>
            <a:ext cx="6385761" cy="5422231"/>
          </a:xfrm>
          <a:prstGeom prst="rect">
            <a:avLst/>
          </a:prstGeom>
        </p:spPr>
        <p:txBody>
          <a:bodyPr>
            <a:normAutofit lnSpcReduction="10000"/>
          </a:bodyPr>
          <a:lstStyle/>
          <a:p>
            <a:pPr marL="214884" indent="-214884" defTabSz="859536">
              <a:lnSpc>
                <a:spcPct val="100000"/>
              </a:lnSpc>
              <a:spcBef>
                <a:spcPts val="0"/>
              </a:spcBef>
              <a:defRPr sz="3384"/>
            </a:pPr>
            <a:r>
              <a:rPr lang="en-US" dirty="0"/>
              <a:t>Britt Ford – President</a:t>
            </a:r>
          </a:p>
          <a:p>
            <a:pPr marL="214884" indent="-214884" defTabSz="859536">
              <a:lnSpc>
                <a:spcPct val="100000"/>
              </a:lnSpc>
              <a:spcBef>
                <a:spcPts val="0"/>
              </a:spcBef>
              <a:defRPr sz="3384"/>
            </a:pPr>
            <a:r>
              <a:rPr lang="en-US" dirty="0"/>
              <a:t>Joe Lindsay – Vice President</a:t>
            </a:r>
          </a:p>
          <a:p>
            <a:pPr marL="214884" indent="-214884" defTabSz="859536">
              <a:lnSpc>
                <a:spcPct val="100000"/>
              </a:lnSpc>
              <a:spcBef>
                <a:spcPts val="0"/>
              </a:spcBef>
              <a:defRPr sz="3384"/>
            </a:pPr>
            <a:r>
              <a:rPr lang="en-US" dirty="0"/>
              <a:t>Larry Johnson – Secretary</a:t>
            </a:r>
          </a:p>
          <a:p>
            <a:pPr marL="214884" indent="-214884" defTabSz="859536">
              <a:lnSpc>
                <a:spcPct val="100000"/>
              </a:lnSpc>
              <a:spcBef>
                <a:spcPts val="0"/>
              </a:spcBef>
              <a:defRPr sz="3384"/>
            </a:pPr>
            <a:r>
              <a:rPr lang="en-US" dirty="0"/>
              <a:t>Liza Barstad – Treasurer</a:t>
            </a:r>
          </a:p>
          <a:p>
            <a:pPr marL="214884" indent="-214884" defTabSz="859536">
              <a:lnSpc>
                <a:spcPct val="100000"/>
              </a:lnSpc>
              <a:spcBef>
                <a:spcPts val="0"/>
              </a:spcBef>
              <a:defRPr sz="3384"/>
            </a:pPr>
            <a:r>
              <a:rPr lang="en-US" dirty="0"/>
              <a:t>Matthew Barstad – Development</a:t>
            </a:r>
          </a:p>
          <a:p>
            <a:pPr marL="615950" lvl="1" indent="-285750">
              <a:lnSpc>
                <a:spcPct val="100000"/>
              </a:lnSpc>
              <a:spcBef>
                <a:spcPts val="0"/>
              </a:spcBef>
              <a:buClrTx/>
              <a:buFont typeface="Gill Sans Light"/>
              <a:defRPr sz="2400"/>
            </a:pPr>
            <a:endParaRPr dirty="0"/>
          </a:p>
          <a:p>
            <a:r>
              <a:rPr lang="en-US" sz="5200" b="1" dirty="0"/>
              <a:t>Contact Information</a:t>
            </a:r>
          </a:p>
          <a:p>
            <a:r>
              <a:rPr lang="en-US" sz="3500" b="1" dirty="0"/>
              <a:t>Phone: 469-288-8683</a:t>
            </a:r>
            <a:r>
              <a:rPr lang="en-US" sz="5200" b="1" dirty="0"/>
              <a:t> </a:t>
            </a:r>
          </a:p>
          <a:p>
            <a:r>
              <a:rPr lang="en-US" sz="3500" b="1" dirty="0">
                <a:hlinkClick r:id="rId2"/>
              </a:rPr>
              <a:t>admin@club12ofcc.org</a:t>
            </a:r>
            <a:endParaRPr lang="en-US" sz="3500" b="1" dirty="0"/>
          </a:p>
          <a:p>
            <a:endParaRPr sz="3500" b="1" dirty="0"/>
          </a:p>
        </p:txBody>
      </p:sp>
      <p:pic>
        <p:nvPicPr>
          <p:cNvPr id="4" name="Picture 3" descr="A black and white logo&#10;&#10;Description automatically generated">
            <a:extLst>
              <a:ext uri="{FF2B5EF4-FFF2-40B4-BE49-F238E27FC236}">
                <a16:creationId xmlns:a16="http://schemas.microsoft.com/office/drawing/2014/main" id="{7449D3CF-064C-F45E-C893-E7876E901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6" y="1232552"/>
            <a:ext cx="4332837" cy="4392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
                                            <p:bg/>
                                          </p:spTgt>
                                        </p:tgtEl>
                                        <p:attrNameLst>
                                          <p:attrName>style.visibility</p:attrName>
                                        </p:attrNameLst>
                                      </p:cBhvr>
                                      <p:to>
                                        <p:strVal val="visible"/>
                                      </p:to>
                                    </p:set>
                                    <p:anim calcmode="lin" valueType="num">
                                      <p:cBhvr additive="base">
                                        <p:cTn id="13" dur="500" fill="hold"/>
                                        <p:tgtEl>
                                          <p:spTgt spid="16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6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5">
                                            <p:txEl>
                                              <p:pRg st="0" end="0"/>
                                            </p:txEl>
                                          </p:spTgt>
                                        </p:tgtEl>
                                        <p:attrNameLst>
                                          <p:attrName>style.visibility</p:attrName>
                                        </p:attrNameLst>
                                      </p:cBhvr>
                                      <p:to>
                                        <p:strVal val="visible"/>
                                      </p:to>
                                    </p:set>
                                    <p:anim calcmode="lin" valueType="num">
                                      <p:cBhvr additive="base">
                                        <p:cTn id="19" dur="500" fill="hold"/>
                                        <p:tgtEl>
                                          <p:spTgt spid="1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5">
                                            <p:txEl>
                                              <p:pRg st="1" end="1"/>
                                            </p:txEl>
                                          </p:spTgt>
                                        </p:tgtEl>
                                        <p:attrNameLst>
                                          <p:attrName>style.visibility</p:attrName>
                                        </p:attrNameLst>
                                      </p:cBhvr>
                                      <p:to>
                                        <p:strVal val="visible"/>
                                      </p:to>
                                    </p:set>
                                    <p:anim calcmode="lin" valueType="num">
                                      <p:cBhvr additive="base">
                                        <p:cTn id="25" dur="500" fill="hold"/>
                                        <p:tgtEl>
                                          <p:spTgt spid="16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5">
                                            <p:txEl>
                                              <p:pRg st="2" end="2"/>
                                            </p:txEl>
                                          </p:spTgt>
                                        </p:tgtEl>
                                        <p:attrNameLst>
                                          <p:attrName>style.visibility</p:attrName>
                                        </p:attrNameLst>
                                      </p:cBhvr>
                                      <p:to>
                                        <p:strVal val="visible"/>
                                      </p:to>
                                    </p:set>
                                    <p:anim calcmode="lin" valueType="num">
                                      <p:cBhvr additive="base">
                                        <p:cTn id="31" dur="500" fill="hold"/>
                                        <p:tgtEl>
                                          <p:spTgt spid="16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5">
                                            <p:txEl>
                                              <p:pRg st="3" end="3"/>
                                            </p:txEl>
                                          </p:spTgt>
                                        </p:tgtEl>
                                        <p:attrNameLst>
                                          <p:attrName>style.visibility</p:attrName>
                                        </p:attrNameLst>
                                      </p:cBhvr>
                                      <p:to>
                                        <p:strVal val="visible"/>
                                      </p:to>
                                    </p:set>
                                    <p:anim calcmode="lin" valueType="num">
                                      <p:cBhvr additive="base">
                                        <p:cTn id="37" dur="500" fill="hold"/>
                                        <p:tgtEl>
                                          <p:spTgt spid="16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5">
                                            <p:txEl>
                                              <p:pRg st="4" end="4"/>
                                            </p:txEl>
                                          </p:spTgt>
                                        </p:tgtEl>
                                        <p:attrNameLst>
                                          <p:attrName>style.visibility</p:attrName>
                                        </p:attrNameLst>
                                      </p:cBhvr>
                                      <p:to>
                                        <p:strVal val="visible"/>
                                      </p:to>
                                    </p:set>
                                    <p:anim calcmode="lin" valueType="num">
                                      <p:cBhvr additive="base">
                                        <p:cTn id="43" dur="500" fill="hold"/>
                                        <p:tgtEl>
                                          <p:spTgt spid="16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5">
                                            <p:txEl>
                                              <p:pRg st="6" end="6"/>
                                            </p:txEl>
                                          </p:spTgt>
                                        </p:tgtEl>
                                        <p:attrNameLst>
                                          <p:attrName>style.visibility</p:attrName>
                                        </p:attrNameLst>
                                      </p:cBhvr>
                                      <p:to>
                                        <p:strVal val="visible"/>
                                      </p:to>
                                    </p:set>
                                    <p:anim calcmode="lin" valueType="num">
                                      <p:cBhvr additive="base">
                                        <p:cTn id="49" dur="500" fill="hold"/>
                                        <p:tgtEl>
                                          <p:spTgt spid="16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5">
                                            <p:txEl>
                                              <p:pRg st="7" end="7"/>
                                            </p:txEl>
                                          </p:spTgt>
                                        </p:tgtEl>
                                        <p:attrNameLst>
                                          <p:attrName>style.visibility</p:attrName>
                                        </p:attrNameLst>
                                      </p:cBhvr>
                                      <p:to>
                                        <p:strVal val="visible"/>
                                      </p:to>
                                    </p:set>
                                    <p:anim calcmode="lin" valueType="num">
                                      <p:cBhvr additive="base">
                                        <p:cTn id="55" dur="500" fill="hold"/>
                                        <p:tgtEl>
                                          <p:spTgt spid="16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5">
                                            <p:txEl>
                                              <p:pRg st="8" end="8"/>
                                            </p:txEl>
                                          </p:spTgt>
                                        </p:tgtEl>
                                        <p:attrNameLst>
                                          <p:attrName>style.visibility</p:attrName>
                                        </p:attrNameLst>
                                      </p:cBhvr>
                                      <p:to>
                                        <p:strVal val="visible"/>
                                      </p:to>
                                    </p:set>
                                    <p:anim calcmode="lin" valueType="num">
                                      <p:cBhvr additive="base">
                                        <p:cTn id="61" dur="500" fill="hold"/>
                                        <p:tgtEl>
                                          <p:spTgt spid="16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603963" y="5105400"/>
            <a:ext cx="10971374" cy="1066800"/>
          </a:xfrm>
          <a:prstGeom prst="rect">
            <a:avLst/>
          </a:prstGeom>
        </p:spPr>
        <p:txBody>
          <a:bodyPr/>
          <a:lstStyle/>
          <a:p>
            <a:r>
              <a:t>Why the different groups? </a:t>
            </a:r>
          </a:p>
        </p:txBody>
      </p:sp>
      <p:sp>
        <p:nvSpPr>
          <p:cNvPr id="116" name="TextBox 2"/>
          <p:cNvSpPr txBox="1"/>
          <p:nvPr/>
        </p:nvSpPr>
        <p:spPr>
          <a:xfrm>
            <a:off x="482996" y="1413626"/>
            <a:ext cx="10969944" cy="3045084"/>
          </a:xfrm>
          <a:prstGeom prst="rect">
            <a:avLst/>
          </a:prstGeom>
          <a:ln>
            <a:solidFill>
              <a:srgbClr val="CEDBE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2800"/>
            </a:pPr>
            <a:r>
              <a:t>Why the different groups? </a:t>
            </a:r>
          </a:p>
          <a:p>
            <a:pPr>
              <a:defRPr sz="2800"/>
            </a:pPr>
            <a:r>
              <a:t>Alcoholism is the most prevalent of the illnesses in Collin County</a:t>
            </a:r>
          </a:p>
          <a:p>
            <a:pPr marL="457200" indent="-457200">
              <a:buSzPct val="100000"/>
              <a:buFont typeface="Arial"/>
              <a:buChar char="•"/>
              <a:defRPr sz="2800"/>
            </a:pPr>
            <a:r>
              <a:t>Due to the primary purpose of each of the groups, there is a distinction in the recovery methodology.</a:t>
            </a:r>
          </a:p>
          <a:p>
            <a:pPr marL="457200" indent="-457200">
              <a:buSzPct val="100000"/>
              <a:buFont typeface="Arial"/>
              <a:buChar char="•"/>
              <a:defRPr sz="2800"/>
            </a:pPr>
            <a:r>
              <a:t>Although the 12 Step Program of recovery is similar between groups, one group is not necessarily competent to assist the other due the difference in each other’s afflictions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noGrp="1"/>
          </p:cNvSpPr>
          <p:nvPr>
            <p:ph type="title"/>
          </p:nvPr>
        </p:nvSpPr>
        <p:spPr>
          <a:xfrm>
            <a:off x="609440" y="5105400"/>
            <a:ext cx="10971374" cy="1066800"/>
          </a:xfrm>
          <a:prstGeom prst="rect">
            <a:avLst/>
          </a:prstGeom>
        </p:spPr>
        <p:txBody>
          <a:bodyPr/>
          <a:lstStyle/>
          <a:p>
            <a:endParaRPr/>
          </a:p>
        </p:txBody>
      </p:sp>
      <p:sp>
        <p:nvSpPr>
          <p:cNvPr id="119" name="TextBox 2"/>
          <p:cNvSpPr txBox="1"/>
          <p:nvPr/>
        </p:nvSpPr>
        <p:spPr>
          <a:xfrm>
            <a:off x="1903411" y="1315662"/>
            <a:ext cx="6934201" cy="447189"/>
          </a:xfrm>
          <a:prstGeom prst="rect">
            <a:avLst/>
          </a:prstGeom>
          <a:ln>
            <a:solidFill>
              <a:srgbClr val="CEDBE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2600"/>
            </a:lvl1pPr>
          </a:lstStyle>
          <a:p>
            <a:r>
              <a:t>Add the Collin county addictions data for hospitals</a:t>
            </a:r>
          </a:p>
        </p:txBody>
      </p:sp>
      <p:pic>
        <p:nvPicPr>
          <p:cNvPr id="120" name="Image" descr="Image"/>
          <p:cNvPicPr>
            <a:picLocks noChangeAspect="1"/>
          </p:cNvPicPr>
          <p:nvPr/>
        </p:nvPicPr>
        <p:blipFill>
          <a:blip r:embed="rId2"/>
          <a:stretch>
            <a:fillRect/>
          </a:stretch>
        </p:blipFill>
        <p:spPr>
          <a:xfrm>
            <a:off x="1048271" y="284812"/>
            <a:ext cx="9804607" cy="5790684"/>
          </a:xfrm>
          <a:prstGeom prst="rect">
            <a:avLst/>
          </a:prstGeom>
          <a:ln w="12700">
            <a:miter lim="400000"/>
          </a:ln>
        </p:spPr>
      </p:pic>
      <p:sp>
        <p:nvSpPr>
          <p:cNvPr id="121" name="Addictions Data by County - Each is Hospital Inpatient visits per 100,00 Population"/>
          <p:cNvSpPr txBox="1"/>
          <p:nvPr/>
        </p:nvSpPr>
        <p:spPr>
          <a:xfrm>
            <a:off x="292457" y="6213747"/>
            <a:ext cx="10679272"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l">
              <a:lnSpc>
                <a:spcPct val="80000"/>
              </a:lnSpc>
              <a:defRPr sz="3600">
                <a:solidFill>
                  <a:srgbClr val="373545"/>
                </a:solidFill>
                <a:latin typeface="Cambria"/>
                <a:ea typeface="Cambria"/>
                <a:cs typeface="Cambria"/>
                <a:sym typeface="Cambria"/>
              </a:defRPr>
            </a:pPr>
            <a:r>
              <a:rPr sz="2600"/>
              <a:t>Addictions Data by County</a:t>
            </a:r>
            <a:r>
              <a:t> -</a:t>
            </a:r>
            <a:r>
              <a:rPr sz="2200"/>
              <a:t> Each is Hospital Inpatient visits per 100,00 Population </a:t>
            </a:r>
          </a:p>
        </p:txBody>
      </p:sp>
      <p:sp>
        <p:nvSpPr>
          <p:cNvPr id="122" name="List “Source” in small italics"/>
          <p:cNvSpPr txBox="1"/>
          <p:nvPr/>
        </p:nvSpPr>
        <p:spPr>
          <a:xfrm>
            <a:off x="477504" y="4724415"/>
            <a:ext cx="2632359" cy="345788"/>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lstStyle>
          <a:p>
            <a:r>
              <a:t>List “Source” in small italics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xfrm>
            <a:off x="608725" y="5334000"/>
            <a:ext cx="10971374" cy="1066800"/>
          </a:xfrm>
          <a:prstGeom prst="rect">
            <a:avLst/>
          </a:prstGeom>
        </p:spPr>
        <p:txBody>
          <a:bodyPr/>
          <a:lstStyle/>
          <a:p>
            <a:r>
              <a:t>Club 12 Service Capability</a:t>
            </a:r>
          </a:p>
        </p:txBody>
      </p:sp>
      <p:sp>
        <p:nvSpPr>
          <p:cNvPr id="125" name="Content Placeholder 2"/>
          <p:cNvSpPr txBox="1">
            <a:spLocks noGrp="1"/>
          </p:cNvSpPr>
          <p:nvPr>
            <p:ph type="body" idx="1"/>
          </p:nvPr>
        </p:nvSpPr>
        <p:spPr>
          <a:xfrm>
            <a:off x="380126" y="685800"/>
            <a:ext cx="11353087" cy="4876800"/>
          </a:xfrm>
          <a:prstGeom prst="rect">
            <a:avLst/>
          </a:prstGeom>
        </p:spPr>
        <p:txBody>
          <a:bodyPr/>
          <a:lstStyle/>
          <a:p>
            <a:r>
              <a:t>Club 12 will provide a communal facility for alcoholics, addicts and their Alanon or Alateen families that is conducive to achieving physical and emotional sobriety for people in our community.</a:t>
            </a:r>
          </a:p>
          <a:p>
            <a:r>
              <a:t>Try to imagine the impact on family members and coworkers who have been affected by a single alcoholic or addict</a:t>
            </a:r>
          </a:p>
          <a:p>
            <a:pPr>
              <a:defRPr sz="4400"/>
            </a:pPr>
            <a:r>
              <a:t>Who do you know that has been impacted in your immediate circle of family and friends?</a:t>
            </a:r>
          </a:p>
        </p:txBody>
      </p:sp>
      <p:sp>
        <p:nvSpPr>
          <p:cNvPr id="126" name="Insert individual Star Bursts in animation drop the previous starburst when the next comes in: Suicide, jails and prisons, injury or death to others, ravaged families, etc."/>
          <p:cNvSpPr txBox="1"/>
          <p:nvPr/>
        </p:nvSpPr>
        <p:spPr>
          <a:xfrm>
            <a:off x="77137" y="4498286"/>
            <a:ext cx="12025026" cy="637889"/>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l"/>
          </a:lstStyle>
          <a:p>
            <a:r>
              <a:t>Insert individual Star Bursts in animation drop the previous starburst when the next comes in: Suicide, jails and prisons, injury or death to others, ravaged families, etc. </a:t>
            </a:r>
          </a:p>
        </p:txBody>
      </p:sp>
      <p:sp>
        <p:nvSpPr>
          <p:cNvPr id="127" name="Fly in: Who Do you…"/>
          <p:cNvSpPr txBox="1"/>
          <p:nvPr/>
        </p:nvSpPr>
        <p:spPr>
          <a:xfrm>
            <a:off x="7017827" y="2876764"/>
            <a:ext cx="2022771" cy="345788"/>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l"/>
          </a:lstStyle>
          <a:p>
            <a:r>
              <a:t>Fly in: Who Do you…</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5">
                                            <p:bg/>
                                          </p:spTgt>
                                        </p:tgtEl>
                                        <p:attrNameLst>
                                          <p:attrName>style.visibility</p:attrName>
                                        </p:attrNameLst>
                                      </p:cBhvr>
                                      <p:to>
                                        <p:strVal val="visible"/>
                                      </p:to>
                                    </p:set>
                                    <p:anim calcmode="lin" valueType="num">
                                      <p:cBhvr>
                                        <p:cTn id="7" dur="1000" fill="hold"/>
                                        <p:tgtEl>
                                          <p:spTgt spid="125">
                                            <p:bg/>
                                          </p:spTgt>
                                        </p:tgtEl>
                                        <p:attrNameLst>
                                          <p:attrName>ppt_x</p:attrName>
                                        </p:attrNameLst>
                                      </p:cBhvr>
                                      <p:tavLst>
                                        <p:tav tm="0">
                                          <p:val>
                                            <p:strVal val="#ppt_x"/>
                                          </p:val>
                                        </p:tav>
                                        <p:tav tm="100000">
                                          <p:val>
                                            <p:strVal val="#ppt_x"/>
                                          </p:val>
                                        </p:tav>
                                      </p:tavLst>
                                    </p:anim>
                                    <p:anim calcmode="lin" valueType="num">
                                      <p:cBhvr>
                                        <p:cTn id="8" dur="1000" fill="hold"/>
                                        <p:tgtEl>
                                          <p:spTgt spid="12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25">
                                            <p:txEl>
                                              <p:pRg st="0" end="0"/>
                                            </p:txEl>
                                          </p:spTgt>
                                        </p:tgtEl>
                                        <p:attrNameLst>
                                          <p:attrName>style.visibility</p:attrName>
                                        </p:attrNameLst>
                                      </p:cBhvr>
                                      <p:to>
                                        <p:strVal val="visible"/>
                                      </p:to>
                                    </p:set>
                                    <p:anim calcmode="lin" valueType="num">
                                      <p:cBhvr>
                                        <p:cTn id="11" dur="1000" fill="hold"/>
                                        <p:tgtEl>
                                          <p:spTgt spid="12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25">
                                            <p:txEl>
                                              <p:pRg st="1" end="1"/>
                                            </p:txEl>
                                          </p:spTgt>
                                        </p:tgtEl>
                                        <p:attrNameLst>
                                          <p:attrName>style.visibility</p:attrName>
                                        </p:attrNameLst>
                                      </p:cBhvr>
                                      <p:to>
                                        <p:strVal val="visible"/>
                                      </p:to>
                                    </p:set>
                                    <p:anim calcmode="lin" valueType="num">
                                      <p:cBhvr>
                                        <p:cTn id="17" dur="1000" fill="hold"/>
                                        <p:tgtEl>
                                          <p:spTgt spid="12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25">
                                            <p:txEl>
                                              <p:pRg st="2" end="2"/>
                                            </p:txEl>
                                          </p:spTgt>
                                        </p:tgtEl>
                                        <p:attrNameLst>
                                          <p:attrName>style.visibility</p:attrName>
                                        </p:attrNameLst>
                                      </p:cBhvr>
                                      <p:to>
                                        <p:strVal val="visible"/>
                                      </p:to>
                                    </p:set>
                                    <p:anim calcmode="lin" valueType="num">
                                      <p:cBhvr>
                                        <p:cTn id="23" dur="1000" fill="hold"/>
                                        <p:tgtEl>
                                          <p:spTgt spid="12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What purpose and who do we affect?"/>
          <p:cNvSpPr txBox="1">
            <a:spLocks noGrp="1"/>
          </p:cNvSpPr>
          <p:nvPr>
            <p:ph type="title"/>
          </p:nvPr>
        </p:nvSpPr>
        <p:spPr>
          <a:xfrm>
            <a:off x="313404" y="5339462"/>
            <a:ext cx="10971373" cy="1066801"/>
          </a:xfrm>
          <a:prstGeom prst="rect">
            <a:avLst/>
          </a:prstGeom>
        </p:spPr>
        <p:txBody>
          <a:bodyPr/>
          <a:lstStyle>
            <a:lvl1pPr>
              <a:defRPr sz="2700"/>
            </a:lvl1pPr>
          </a:lstStyle>
          <a:p>
            <a:r>
              <a:t>What purpose and who do we affect?</a:t>
            </a:r>
          </a:p>
        </p:txBody>
      </p:sp>
      <p:sp>
        <p:nvSpPr>
          <p:cNvPr id="136" name="Text"/>
          <p:cNvSpPr txBox="1"/>
          <p:nvPr/>
        </p:nvSpPr>
        <p:spPr>
          <a:xfrm>
            <a:off x="5558213" y="663559"/>
            <a:ext cx="481755" cy="333089"/>
          </a:xfrm>
          <a:prstGeom prst="rect">
            <a:avLst/>
          </a:prstGeom>
          <a:ln w="12700">
            <a:miter lim="400000"/>
          </a:ln>
        </p:spPr>
        <p:txBody>
          <a:bodyPr wrap="none" lIns="45719" rIns="45719" anchor="ctr">
            <a:spAutoFit/>
          </a:bodyPr>
          <a:lstStyle/>
          <a:p>
            <a:endParaRPr/>
          </a:p>
        </p:txBody>
      </p:sp>
      <p:pic>
        <p:nvPicPr>
          <p:cNvPr id="137" name="pasted-movie.png" descr="pasted-movie.png"/>
          <p:cNvPicPr>
            <a:picLocks noChangeAspect="1"/>
          </p:cNvPicPr>
          <p:nvPr/>
        </p:nvPicPr>
        <p:blipFill>
          <a:blip r:embed="rId2"/>
          <a:stretch>
            <a:fillRect/>
          </a:stretch>
        </p:blipFill>
        <p:spPr>
          <a:xfrm>
            <a:off x="6345693" y="1810988"/>
            <a:ext cx="5202258" cy="2929322"/>
          </a:xfrm>
          <a:prstGeom prst="rect">
            <a:avLst/>
          </a:prstGeom>
          <a:ln w="12700">
            <a:miter lim="400000"/>
          </a:ln>
        </p:spPr>
      </p:pic>
      <p:sp>
        <p:nvSpPr>
          <p:cNvPr id="138" name="Club 12 of Collin County’s purpose is  “Not To Replace any of these groups!   Rather, it is to Enhance them and any new group  with permanent and affordable space  in one easy access location, should they determine to  be a part of Club 12 of CC"/>
          <p:cNvSpPr txBox="1"/>
          <p:nvPr/>
        </p:nvSpPr>
        <p:spPr>
          <a:xfrm>
            <a:off x="116467" y="1701623"/>
            <a:ext cx="6215880" cy="2163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defRPr sz="2200"/>
            </a:pPr>
            <a:r>
              <a:rPr dirty="0"/>
              <a:t>Club 12 of Collin County’s purpose is </a:t>
            </a:r>
            <a:br>
              <a:rPr dirty="0"/>
            </a:br>
            <a:r>
              <a:rPr dirty="0"/>
              <a:t>“Not To Replace any of these groups!  </a:t>
            </a:r>
            <a:br>
              <a:rPr dirty="0"/>
            </a:br>
            <a:r>
              <a:rPr dirty="0"/>
              <a:t>Rather, it is to Enhance them and any new group </a:t>
            </a:r>
            <a:br>
              <a:rPr dirty="0"/>
            </a:br>
            <a:r>
              <a:rPr dirty="0"/>
              <a:t>with permanent and affordable space </a:t>
            </a:r>
            <a:br>
              <a:rPr dirty="0"/>
            </a:br>
            <a:r>
              <a:rPr dirty="0"/>
              <a:t>in one easy access location, should they determine to </a:t>
            </a:r>
            <a:br>
              <a:rPr dirty="0"/>
            </a:br>
            <a:r>
              <a:rPr dirty="0"/>
              <a:t>be a part of Club 12 of CC</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5"/>
          <p:cNvSpPr txBox="1">
            <a:spLocks noGrp="1"/>
          </p:cNvSpPr>
          <p:nvPr>
            <p:ph type="title"/>
          </p:nvPr>
        </p:nvSpPr>
        <p:spPr>
          <a:xfrm>
            <a:off x="609440" y="5334000"/>
            <a:ext cx="10971374" cy="1066800"/>
          </a:xfrm>
          <a:prstGeom prst="rect">
            <a:avLst/>
          </a:prstGeom>
        </p:spPr>
        <p:txBody>
          <a:bodyPr/>
          <a:lstStyle/>
          <a:p>
            <a:r>
              <a:t>Our Strengths</a:t>
            </a:r>
          </a:p>
        </p:txBody>
      </p:sp>
      <p:sp>
        <p:nvSpPr>
          <p:cNvPr id="141" name="Content Placeholder 3"/>
          <p:cNvSpPr txBox="1"/>
          <p:nvPr/>
        </p:nvSpPr>
        <p:spPr>
          <a:xfrm>
            <a:off x="196531" y="685799"/>
            <a:ext cx="11109961" cy="4895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32587" indent="-132587" algn="l" defTabSz="530351">
              <a:lnSpc>
                <a:spcPct val="90000"/>
              </a:lnSpc>
              <a:spcBef>
                <a:spcPts val="1000"/>
              </a:spcBef>
              <a:buClr>
                <a:srgbClr val="000000"/>
              </a:buClr>
              <a:buSzPct val="80000"/>
              <a:buFont typeface="Arial"/>
              <a:buChar char="•"/>
              <a:defRPr sz="1624"/>
            </a:pPr>
            <a:r>
              <a:t>Financial benefits to the Collin County community</a:t>
            </a:r>
          </a:p>
          <a:p>
            <a:pPr marL="357250" lvl="1" indent="-165734" algn="l" defTabSz="530351">
              <a:lnSpc>
                <a:spcPct val="90000"/>
              </a:lnSpc>
              <a:spcBef>
                <a:spcPts val="300"/>
              </a:spcBef>
              <a:buSzPct val="80000"/>
              <a:buFont typeface="Gill Sans Light"/>
              <a:buChar char="–"/>
              <a:defRPr sz="1392"/>
            </a:pPr>
            <a:r>
              <a:t>Reduction in relapse.  One of the most obvious causes of relapse (returning to alcohol life or drugs) is that alcoholics and addicts do not have or know of easy access to a safe, nonjudgmental facility</a:t>
            </a:r>
          </a:p>
          <a:p>
            <a:pPr marL="132587" indent="-132587" algn="l" defTabSz="530351">
              <a:lnSpc>
                <a:spcPct val="90000"/>
              </a:lnSpc>
              <a:spcBef>
                <a:spcPts val="1000"/>
              </a:spcBef>
              <a:buClr>
                <a:srgbClr val="000000"/>
              </a:buClr>
              <a:buSzPct val="80000"/>
              <a:buFont typeface="Arial"/>
              <a:buChar char="•"/>
              <a:defRPr sz="1624"/>
            </a:pPr>
            <a:r>
              <a:t>There are a number of facilities in the Collin County area that host multiple recovery groups</a:t>
            </a:r>
          </a:p>
          <a:p>
            <a:pPr marL="357250" lvl="1" indent="-165734" algn="l" defTabSz="530351">
              <a:lnSpc>
                <a:spcPct val="90000"/>
              </a:lnSpc>
              <a:spcBef>
                <a:spcPts val="300"/>
              </a:spcBef>
              <a:buSzPct val="80000"/>
              <a:buFont typeface="Gill Sans Light"/>
              <a:buChar char="–"/>
              <a:defRPr sz="1392"/>
            </a:pPr>
            <a:r>
              <a:t>Small meetings are impacted by lack of control of the facility due to owner requirements </a:t>
            </a:r>
          </a:p>
          <a:p>
            <a:pPr marL="357250" lvl="1" indent="-165734" algn="l" defTabSz="530351">
              <a:lnSpc>
                <a:spcPct val="90000"/>
              </a:lnSpc>
              <a:spcBef>
                <a:spcPts val="300"/>
              </a:spcBef>
              <a:buSzPct val="80000"/>
              <a:buFont typeface="Gill Sans Light"/>
              <a:buChar char="–"/>
              <a:defRPr sz="1392"/>
            </a:pPr>
            <a:r>
              <a:t>Not all provide a consistently welcoming environment</a:t>
            </a:r>
          </a:p>
          <a:p>
            <a:pPr marL="357250" lvl="1" indent="-165734" algn="l" defTabSz="530351">
              <a:lnSpc>
                <a:spcPct val="90000"/>
              </a:lnSpc>
              <a:spcBef>
                <a:spcPts val="300"/>
              </a:spcBef>
              <a:buSzPct val="80000"/>
              <a:buFont typeface="Gill Sans Light"/>
              <a:buChar char="–"/>
              <a:defRPr sz="1392"/>
            </a:pPr>
            <a:r>
              <a:t>Some are located in areas that are not well lit or well maintained</a:t>
            </a:r>
          </a:p>
          <a:p>
            <a:pPr marL="357250" lvl="1" indent="-165734" algn="l" defTabSz="530351">
              <a:lnSpc>
                <a:spcPct val="90000"/>
              </a:lnSpc>
              <a:spcBef>
                <a:spcPts val="300"/>
              </a:spcBef>
              <a:buSzPct val="80000"/>
              <a:buFont typeface="Gill Sans Light"/>
              <a:buChar char="–"/>
              <a:defRPr sz="1392"/>
            </a:pPr>
            <a:endParaRPr/>
          </a:p>
        </p:txBody>
      </p:sp>
      <p:grpSp>
        <p:nvGrpSpPr>
          <p:cNvPr id="144" name="pasted-movie.png"/>
          <p:cNvGrpSpPr/>
          <p:nvPr/>
        </p:nvGrpSpPr>
        <p:grpSpPr>
          <a:xfrm>
            <a:off x="6507390" y="2041871"/>
            <a:ext cx="4346633" cy="2774258"/>
            <a:chOff x="0" y="0"/>
            <a:chExt cx="4346631" cy="2774257"/>
          </a:xfrm>
        </p:grpSpPr>
        <p:pic>
          <p:nvPicPr>
            <p:cNvPr id="143" name="pasted-movie.png" descr="pasted-movie.png"/>
            <p:cNvPicPr>
              <a:picLocks/>
            </p:cNvPicPr>
            <p:nvPr/>
          </p:nvPicPr>
          <p:blipFill>
            <a:blip r:embed="rId2"/>
            <a:stretch>
              <a:fillRect/>
            </a:stretch>
          </p:blipFill>
          <p:spPr>
            <a:xfrm>
              <a:off x="203200" y="203200"/>
              <a:ext cx="3940232" cy="2329758"/>
            </a:xfrm>
            <a:prstGeom prst="rect">
              <a:avLst/>
            </a:prstGeom>
            <a:ln>
              <a:noFill/>
            </a:ln>
            <a:effectLst/>
          </p:spPr>
        </p:pic>
        <p:pic>
          <p:nvPicPr>
            <p:cNvPr id="142" name="pasted-movie.png" descr="pasted-movie.png"/>
            <p:cNvPicPr>
              <a:picLocks/>
            </p:cNvPicPr>
            <p:nvPr/>
          </p:nvPicPr>
          <p:blipFill>
            <a:blip r:embed="rId3"/>
            <a:stretch>
              <a:fillRect/>
            </a:stretch>
          </p:blipFill>
          <p:spPr>
            <a:xfrm>
              <a:off x="0" y="0"/>
              <a:ext cx="4346632" cy="2774258"/>
            </a:xfrm>
            <a:prstGeom prst="rect">
              <a:avLst/>
            </a:prstGeom>
            <a:effectLst/>
          </p:spPr>
        </p:pic>
      </p:grpSp>
      <p:sp>
        <p:nvSpPr>
          <p:cNvPr id="145" name="TextBox 2"/>
          <p:cNvSpPr txBox="1"/>
          <p:nvPr/>
        </p:nvSpPr>
        <p:spPr>
          <a:xfrm>
            <a:off x="1522412" y="4934093"/>
            <a:ext cx="6781801" cy="342614"/>
          </a:xfrm>
          <a:prstGeom prst="rect">
            <a:avLst/>
          </a:prstGeom>
          <a:ln>
            <a:solidFill>
              <a:srgbClr val="CEDBE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r>
              <a:t>Look at what Britt sent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1"/>
                                        </p:tgtEl>
                                        <p:attrNameLst>
                                          <p:attrName>style.visibility</p:attrName>
                                        </p:attrNameLst>
                                      </p:cBhvr>
                                      <p:to>
                                        <p:strVal val="visible"/>
                                      </p:to>
                                    </p:set>
                                    <p:anim calcmode="lin" valueType="num">
                                      <p:cBhvr>
                                        <p:cTn id="7" dur="1000" fill="hold"/>
                                        <p:tgtEl>
                                          <p:spTgt spid="141"/>
                                        </p:tgtEl>
                                        <p:attrNameLst>
                                          <p:attrName>ppt_x</p:attrName>
                                        </p:attrNameLst>
                                      </p:cBhvr>
                                      <p:tavLst>
                                        <p:tav tm="0">
                                          <p:val>
                                            <p:strVal val="#ppt_x"/>
                                          </p:val>
                                        </p:tav>
                                        <p:tav tm="100000">
                                          <p:val>
                                            <p:strVal val="#ppt_x"/>
                                          </p:val>
                                        </p:tav>
                                      </p:tavLst>
                                    </p:anim>
                                    <p:anim calcmode="lin" valueType="num">
                                      <p:cBhvr>
                                        <p:cTn id="8" dur="1000" fill="hold"/>
                                        <p:tgtEl>
                                          <p:spTgt spid="1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p:tmAbs val="0"/>
                                  </p:iterate>
                                  <p:childTnLst>
                                    <p:set>
                                      <p:cBhvr>
                                        <p:cTn id="10" fill="hold"/>
                                        <p:tgtEl>
                                          <p:spTgt spid="144"/>
                                        </p:tgtEl>
                                        <p:attrNameLst>
                                          <p:attrName>style.visibility</p:attrName>
                                        </p:attrNameLst>
                                      </p:cBhvr>
                                      <p:to>
                                        <p:strVal val="visible"/>
                                      </p:to>
                                    </p:set>
                                    <p:anim calcmode="lin" valueType="num">
                                      <p:cBhvr>
                                        <p:cTn id="11" dur="1000" fill="hold"/>
                                        <p:tgtEl>
                                          <p:spTgt spid="144"/>
                                        </p:tgtEl>
                                        <p:attrNameLst>
                                          <p:attrName>ppt_x</p:attrName>
                                        </p:attrNameLst>
                                      </p:cBhvr>
                                      <p:tavLst>
                                        <p:tav tm="0">
                                          <p:val>
                                            <p:strVal val="#ppt_x"/>
                                          </p:val>
                                        </p:tav>
                                        <p:tav tm="100000">
                                          <p:val>
                                            <p:strVal val="#ppt_x"/>
                                          </p:val>
                                        </p:tav>
                                      </p:tavLst>
                                    </p:anim>
                                    <p:anim calcmode="lin" valueType="num">
                                      <p:cBhvr>
                                        <p:cTn id="12" dur="10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iterate>
                                    <p:tmAbs val="0"/>
                                  </p:iterate>
                                  <p:childTnLst>
                                    <p:set>
                                      <p:cBhvr>
                                        <p:cTn id="16" fill="hold"/>
                                        <p:tgtEl>
                                          <p:spTgt spid="140"/>
                                        </p:tgtEl>
                                        <p:attrNameLst>
                                          <p:attrName>style.visibility</p:attrName>
                                        </p:attrNameLst>
                                      </p:cBhvr>
                                      <p:to>
                                        <p:strVal val="visible"/>
                                      </p:to>
                                    </p:set>
                                    <p:anim calcmode="lin" valueType="num">
                                      <p:cBhvr>
                                        <p:cTn id="17" dur="500" fill="hold"/>
                                        <p:tgtEl>
                                          <p:spTgt spid="140"/>
                                        </p:tgtEl>
                                        <p:attrNameLst>
                                          <p:attrName>ppt_x</p:attrName>
                                        </p:attrNameLst>
                                      </p:cBhvr>
                                      <p:tavLst>
                                        <p:tav tm="0">
                                          <p:val>
                                            <p:strVal val="#ppt_x"/>
                                          </p:val>
                                        </p:tav>
                                        <p:tav tm="100000">
                                          <p:val>
                                            <p:strVal val="#ppt_x"/>
                                          </p:val>
                                        </p:tav>
                                      </p:tavLst>
                                    </p:anim>
                                    <p:anim calcmode="lin" valueType="num">
                                      <p:cBhvr>
                                        <p:cTn id="1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2" animBg="1" advAuto="0"/>
      <p:bldP spid="141"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Double-click to edit"/>
          <p:cNvSpPr txBox="1">
            <a:spLocks noGrp="1"/>
          </p:cNvSpPr>
          <p:nvPr>
            <p:ph type="title"/>
          </p:nvPr>
        </p:nvSpPr>
        <p:spPr>
          <a:prstGeom prst="rect">
            <a:avLst/>
          </a:prstGeom>
        </p:spPr>
        <p:txBody>
          <a:bodyPr/>
          <a:lstStyle/>
          <a:p>
            <a:endParaRPr/>
          </a:p>
        </p:txBody>
      </p:sp>
      <p:sp>
        <p:nvSpPr>
          <p:cNvPr id="148" name="Cost‐effectiveness studies…"/>
          <p:cNvSpPr txBox="1"/>
          <p:nvPr/>
        </p:nvSpPr>
        <p:spPr>
          <a:xfrm>
            <a:off x="599053" y="1630487"/>
            <a:ext cx="9867507" cy="3597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l">
              <a:defRPr sz="1600">
                <a:uFill>
                  <a:solidFill>
                    <a:srgbClr val="000000"/>
                  </a:solidFill>
                </a:uFill>
                <a:latin typeface="Times New Roman"/>
                <a:ea typeface="Times New Roman"/>
                <a:cs typeface="Times New Roman"/>
                <a:sym typeface="Times New Roman"/>
              </a:defRPr>
            </a:pPr>
            <a:endParaRPr dirty="0"/>
          </a:p>
          <a:p>
            <a:pPr algn="l">
              <a:defRPr sz="1600">
                <a:uFill>
                  <a:solidFill>
                    <a:srgbClr val="000000"/>
                  </a:solidFill>
                </a:uFill>
                <a:latin typeface="Times New Roman"/>
                <a:ea typeface="Times New Roman"/>
                <a:cs typeface="Times New Roman"/>
                <a:sym typeface="Times New Roman"/>
              </a:defRPr>
            </a:pPr>
            <a:r>
              <a:rPr b="1" dirty="0">
                <a:solidFill>
                  <a:srgbClr val="252525"/>
                </a:solidFill>
                <a:uFill>
                  <a:solidFill>
                    <a:srgbClr val="252525"/>
                  </a:solidFill>
                </a:uFill>
                <a:latin typeface="Arial"/>
                <a:ea typeface="Arial"/>
                <a:cs typeface="Arial"/>
                <a:sym typeface="Arial"/>
              </a:rPr>
              <a:t>Cost‐effectiveness studies</a:t>
            </a:r>
          </a:p>
          <a:p>
            <a:pPr algn="l">
              <a:lnSpc>
                <a:spcPct val="112500"/>
              </a:lnSpc>
              <a:defRPr sz="1600">
                <a:uFill>
                  <a:solidFill>
                    <a:srgbClr val="000000"/>
                  </a:solidFill>
                </a:uFill>
                <a:latin typeface="Arial"/>
                <a:ea typeface="Arial"/>
                <a:cs typeface="Arial"/>
                <a:sym typeface="Arial"/>
              </a:defRPr>
            </a:pPr>
            <a:endParaRPr b="1" dirty="0">
              <a:solidFill>
                <a:srgbClr val="252525"/>
              </a:solidFill>
              <a:uFill>
                <a:solidFill>
                  <a:srgbClr val="252525"/>
                </a:solidFill>
              </a:uFill>
              <a:latin typeface="Arial"/>
              <a:ea typeface="Arial"/>
              <a:cs typeface="Arial"/>
              <a:sym typeface="Arial"/>
            </a:endParaRPr>
          </a:p>
          <a:p>
            <a:pPr algn="l">
              <a:defRPr sz="1600">
                <a:uFill>
                  <a:solidFill>
                    <a:srgbClr val="000000"/>
                  </a:solidFill>
                </a:uFill>
                <a:latin typeface="Times New Roman"/>
                <a:ea typeface="Times New Roman"/>
                <a:cs typeface="Times New Roman"/>
                <a:sym typeface="Times New Roman"/>
              </a:defRPr>
            </a:pPr>
            <a:r>
              <a:rPr dirty="0">
                <a:solidFill>
                  <a:srgbClr val="252525"/>
                </a:solidFill>
                <a:uFill>
                  <a:solidFill>
                    <a:srgbClr val="252525"/>
                  </a:solidFill>
                </a:uFill>
                <a:latin typeface="Arial"/>
                <a:ea typeface="Arial"/>
                <a:cs typeface="Arial"/>
                <a:sym typeface="Arial"/>
              </a:rPr>
              <a:t>In three studies, AA/TSF had higher healthcare cost savings than outpatient treatment, CBT, and no AA/TSF treatment. The fourth study found that total medical care costs decreased for participants attending CBT, MET, and AA/TSF treatment, but that among participants with worse prognostic characteristics AA/TSF had higher potential cost savings than MET (moderate‐certainty evidence).</a:t>
            </a:r>
          </a:p>
          <a:p>
            <a:pPr algn="l">
              <a:lnSpc>
                <a:spcPct val="112500"/>
              </a:lnSpc>
              <a:defRPr sz="1600">
                <a:uFill>
                  <a:solidFill>
                    <a:srgbClr val="000000"/>
                  </a:solidFill>
                </a:uFill>
                <a:latin typeface="Arial"/>
                <a:ea typeface="Arial"/>
                <a:cs typeface="Arial"/>
                <a:sym typeface="Arial"/>
              </a:defRPr>
            </a:pPr>
            <a:endParaRPr dirty="0">
              <a:solidFill>
                <a:srgbClr val="252525"/>
              </a:solidFill>
              <a:uFill>
                <a:solidFill>
                  <a:srgbClr val="252525"/>
                </a:solidFill>
              </a:uFill>
              <a:latin typeface="Arial"/>
              <a:ea typeface="Arial"/>
              <a:cs typeface="Arial"/>
              <a:sym typeface="Arial"/>
            </a:endParaRPr>
          </a:p>
          <a:p>
            <a:pPr algn="l">
              <a:defRPr sz="1600">
                <a:uFill>
                  <a:solidFill>
                    <a:srgbClr val="000000"/>
                  </a:solidFill>
                </a:uFill>
                <a:latin typeface="Times New Roman"/>
                <a:ea typeface="Times New Roman"/>
                <a:cs typeface="Times New Roman"/>
                <a:sym typeface="Times New Roman"/>
              </a:defRPr>
            </a:pPr>
            <a:r>
              <a:rPr b="1" dirty="0">
                <a:solidFill>
                  <a:srgbClr val="252525"/>
                </a:solidFill>
                <a:uFill>
                  <a:solidFill>
                    <a:srgbClr val="252525"/>
                  </a:solidFill>
                </a:uFill>
                <a:latin typeface="Arial"/>
                <a:ea typeface="Arial"/>
                <a:cs typeface="Arial"/>
                <a:sym typeface="Arial"/>
              </a:rPr>
              <a:t>Authors' conclusions</a:t>
            </a:r>
          </a:p>
          <a:p>
            <a:pPr algn="l">
              <a:lnSpc>
                <a:spcPct val="112500"/>
              </a:lnSpc>
              <a:defRPr sz="1600">
                <a:uFill>
                  <a:solidFill>
                    <a:srgbClr val="000000"/>
                  </a:solidFill>
                </a:uFill>
                <a:latin typeface="Arial"/>
                <a:ea typeface="Arial"/>
                <a:cs typeface="Arial"/>
                <a:sym typeface="Arial"/>
              </a:defRPr>
            </a:pPr>
            <a:endParaRPr b="1" dirty="0">
              <a:solidFill>
                <a:srgbClr val="252525"/>
              </a:solidFill>
              <a:uFill>
                <a:solidFill>
                  <a:srgbClr val="252525"/>
                </a:solidFill>
              </a:uFill>
              <a:latin typeface="Arial"/>
              <a:ea typeface="Arial"/>
              <a:cs typeface="Arial"/>
              <a:sym typeface="Arial"/>
            </a:endParaRPr>
          </a:p>
          <a:p>
            <a:pPr algn="l">
              <a:defRPr sz="1600">
                <a:uFill>
                  <a:solidFill>
                    <a:srgbClr val="000000"/>
                  </a:solidFill>
                </a:uFill>
                <a:latin typeface="Times New Roman"/>
                <a:ea typeface="Times New Roman"/>
                <a:cs typeface="Times New Roman"/>
                <a:sym typeface="Times New Roman"/>
              </a:defRPr>
            </a:pPr>
            <a:r>
              <a:rPr dirty="0">
                <a:solidFill>
                  <a:srgbClr val="252525"/>
                </a:solidFill>
                <a:uFill>
                  <a:solidFill>
                    <a:srgbClr val="252525"/>
                  </a:solidFill>
                </a:uFill>
                <a:latin typeface="Arial"/>
                <a:ea typeface="Arial"/>
                <a:cs typeface="Arial"/>
                <a:sym typeface="Arial"/>
              </a:rPr>
              <a:t>There is high quality evidence that manualized AA/TSF interventions are more effective than other established treatments, such as CBT, for increasing abstinence. Non‐manualized AA/TSF may perform as well as these other established treatments. AA/TSF interventions, both manualized and non‐manualized, may be at least as effective as other treatments for other alcohol‐related outcomes. AA/TSF probably produces substantial healthcare cost savings among people with alcohol use disorder.</a:t>
            </a:r>
          </a:p>
        </p:txBody>
      </p:sp>
      <p:sp>
        <p:nvSpPr>
          <p:cNvPr id="149" name="List “Source” in small italics"/>
          <p:cNvSpPr txBox="1"/>
          <p:nvPr/>
        </p:nvSpPr>
        <p:spPr>
          <a:xfrm>
            <a:off x="9197026" y="5624021"/>
            <a:ext cx="4178386" cy="646331"/>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l"/>
          </a:lstStyle>
          <a:p>
            <a:r>
              <a:rPr dirty="0"/>
              <a:t>List “Source” in small italics</a:t>
            </a:r>
            <a:r>
              <a:rPr lang="en-US" dirty="0"/>
              <a:t> – cited material</a:t>
            </a:r>
          </a:p>
          <a:p>
            <a:r>
              <a:rPr lang="en-US" dirty="0"/>
              <a:t>Show payee info – what 3 studies</a:t>
            </a:r>
            <a:endParaRPr dirty="0"/>
          </a:p>
        </p:txBody>
      </p:sp>
      <p:sp>
        <p:nvSpPr>
          <p:cNvPr id="150" name="This is what Britt sent."/>
          <p:cNvSpPr txBox="1"/>
          <p:nvPr/>
        </p:nvSpPr>
        <p:spPr>
          <a:xfrm>
            <a:off x="4518535" y="1065015"/>
            <a:ext cx="2168101" cy="345788"/>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l"/>
          </a:lstStyle>
          <a:p>
            <a:r>
              <a:t>This is what Britt sent.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title"/>
          </p:nvPr>
        </p:nvSpPr>
        <p:spPr>
          <a:xfrm>
            <a:off x="472722" y="12139"/>
            <a:ext cx="10971374" cy="1066800"/>
          </a:xfrm>
          <a:prstGeom prst="rect">
            <a:avLst/>
          </a:prstGeom>
        </p:spPr>
        <p:txBody>
          <a:bodyPr/>
          <a:lstStyle/>
          <a:p>
            <a:r>
              <a:rPr dirty="0"/>
              <a:t>Introduction</a:t>
            </a:r>
          </a:p>
        </p:txBody>
      </p:sp>
      <p:sp>
        <p:nvSpPr>
          <p:cNvPr id="101" name="Content Placeholder 2"/>
          <p:cNvSpPr txBox="1">
            <a:spLocks noGrp="1"/>
          </p:cNvSpPr>
          <p:nvPr>
            <p:ph type="body" idx="1"/>
          </p:nvPr>
        </p:nvSpPr>
        <p:spPr>
          <a:xfrm>
            <a:off x="352926" y="1940938"/>
            <a:ext cx="7299158" cy="3756681"/>
          </a:xfrm>
          <a:prstGeom prst="rect">
            <a:avLst/>
          </a:prstGeom>
        </p:spPr>
        <p:txBody>
          <a:bodyPr>
            <a:normAutofit fontScale="92500"/>
          </a:bodyPr>
          <a:lstStyle/>
          <a:p>
            <a:pPr marL="0" indent="0">
              <a:buNone/>
              <a:defRPr sz="1600">
                <a:uFill>
                  <a:solidFill>
                    <a:srgbClr val="000000"/>
                  </a:solidFill>
                </a:uFill>
                <a:latin typeface="Times New Roman"/>
                <a:ea typeface="Times New Roman"/>
                <a:cs typeface="Times New Roman"/>
                <a:sym typeface="Times New Roman"/>
              </a:defRPr>
            </a:pPr>
            <a:r>
              <a:rPr lang="en-US" sz="2400" dirty="0">
                <a:solidFill>
                  <a:srgbClr val="252525"/>
                </a:solidFill>
                <a:uFill>
                  <a:solidFill>
                    <a:srgbClr val="252525"/>
                  </a:solidFill>
                </a:uFill>
                <a:latin typeface="Arial"/>
                <a:ea typeface="Arial"/>
                <a:cs typeface="Arial"/>
                <a:sym typeface="Arial"/>
              </a:rPr>
              <a:t>Three fold endeavor… non-profit </a:t>
            </a:r>
            <a:r>
              <a:rPr lang="en-US" sz="2400" b="1" i="1" dirty="0">
                <a:solidFill>
                  <a:srgbClr val="252525"/>
                </a:solidFill>
                <a:uFill>
                  <a:solidFill>
                    <a:srgbClr val="252525"/>
                  </a:solidFill>
                </a:uFill>
                <a:latin typeface="Arial"/>
                <a:ea typeface="Arial"/>
                <a:cs typeface="Arial"/>
                <a:sym typeface="Arial"/>
              </a:rPr>
              <a:t>Recovery Community Center</a:t>
            </a:r>
          </a:p>
          <a:p>
            <a:pPr marL="342900" indent="-342900">
              <a:buFont typeface="+mj-lt"/>
              <a:buAutoNum type="arabicPeriod"/>
              <a:defRPr sz="1600">
                <a:uFill>
                  <a:solidFill>
                    <a:srgbClr val="000000"/>
                  </a:solidFill>
                </a:uFill>
                <a:latin typeface="Times New Roman"/>
                <a:ea typeface="Times New Roman"/>
                <a:cs typeface="Times New Roman"/>
                <a:sym typeface="Times New Roman"/>
              </a:defRPr>
            </a:pPr>
            <a:r>
              <a:rPr lang="en-US" sz="2400" dirty="0">
                <a:solidFill>
                  <a:srgbClr val="252525"/>
                </a:solidFill>
                <a:uFill>
                  <a:solidFill>
                    <a:srgbClr val="252525"/>
                  </a:solidFill>
                </a:uFill>
                <a:latin typeface="Arial"/>
                <a:ea typeface="Arial"/>
                <a:cs typeface="Arial"/>
                <a:sym typeface="Arial"/>
              </a:rPr>
              <a:t>A facility for 12 Step groups to have an economically consistent place to meet autonomously.</a:t>
            </a:r>
          </a:p>
          <a:p>
            <a:pPr marL="342900" indent="-342900">
              <a:buFont typeface="+mj-lt"/>
              <a:buAutoNum type="arabicPeriod"/>
              <a:defRPr sz="1600">
                <a:uFill>
                  <a:solidFill>
                    <a:srgbClr val="000000"/>
                  </a:solidFill>
                </a:uFill>
                <a:latin typeface="Times New Roman"/>
                <a:ea typeface="Times New Roman"/>
                <a:cs typeface="Times New Roman"/>
                <a:sym typeface="Times New Roman"/>
              </a:defRPr>
            </a:pPr>
            <a:r>
              <a:rPr lang="en-US" sz="2400" dirty="0">
                <a:solidFill>
                  <a:srgbClr val="252525"/>
                </a:solidFill>
                <a:uFill>
                  <a:solidFill>
                    <a:srgbClr val="252525"/>
                  </a:solidFill>
                </a:uFill>
                <a:latin typeface="Arial"/>
                <a:ea typeface="Arial"/>
                <a:cs typeface="Arial"/>
                <a:sym typeface="Arial"/>
              </a:rPr>
              <a:t>A place for those in recovery to enjoy social events (free from alcohol and drugs) with other people in recovery and their families.</a:t>
            </a:r>
          </a:p>
          <a:p>
            <a:pPr marL="342900" indent="-342900">
              <a:buFont typeface="+mj-lt"/>
              <a:buAutoNum type="arabicPeriod"/>
              <a:defRPr sz="1600">
                <a:uFill>
                  <a:solidFill>
                    <a:srgbClr val="000000"/>
                  </a:solidFill>
                </a:uFill>
                <a:latin typeface="Times New Roman"/>
                <a:ea typeface="Times New Roman"/>
                <a:cs typeface="Times New Roman"/>
                <a:sym typeface="Times New Roman"/>
              </a:defRPr>
            </a:pPr>
            <a:r>
              <a:rPr lang="en-US" sz="2400" dirty="0">
                <a:solidFill>
                  <a:srgbClr val="252525"/>
                </a:solidFill>
                <a:uFill>
                  <a:solidFill>
                    <a:srgbClr val="252525"/>
                  </a:solidFill>
                </a:uFill>
                <a:latin typeface="Arial"/>
                <a:ea typeface="Arial"/>
                <a:cs typeface="Arial"/>
                <a:sym typeface="Arial"/>
              </a:rPr>
              <a:t>Be an information resource center for the professional and public community for those in need.</a:t>
            </a:r>
          </a:p>
        </p:txBody>
      </p:sp>
      <p:sp>
        <p:nvSpPr>
          <p:cNvPr id="102" name="Text"/>
          <p:cNvSpPr txBox="1"/>
          <p:nvPr/>
        </p:nvSpPr>
        <p:spPr>
          <a:xfrm>
            <a:off x="8996504" y="1769301"/>
            <a:ext cx="481755" cy="333088"/>
          </a:xfrm>
          <a:prstGeom prst="rect">
            <a:avLst/>
          </a:prstGeom>
          <a:ln w="12700">
            <a:miter lim="400000"/>
          </a:ln>
        </p:spPr>
        <p:txBody>
          <a:bodyPr wrap="none" lIns="45719" rIns="45719" anchor="ctr">
            <a:spAutoFit/>
          </a:bodyPr>
          <a:lstStyle/>
          <a:p>
            <a:endParaRPr/>
          </a:p>
        </p:txBody>
      </p:sp>
      <p:pic>
        <p:nvPicPr>
          <p:cNvPr id="3" name="Picture 2" descr="A black and white logo&#10;&#10;Description automatically generated">
            <a:extLst>
              <a:ext uri="{FF2B5EF4-FFF2-40B4-BE49-F238E27FC236}">
                <a16:creationId xmlns:a16="http://schemas.microsoft.com/office/drawing/2014/main" id="{7B319CC4-F7D3-FAC0-C899-AA8677606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3730" y="1609076"/>
            <a:ext cx="4172414" cy="4230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bg/>
                                          </p:spTgt>
                                        </p:tgtEl>
                                        <p:attrNameLst>
                                          <p:attrName>style.visibility</p:attrName>
                                        </p:attrNameLst>
                                      </p:cBhvr>
                                      <p:to>
                                        <p:strVal val="visible"/>
                                      </p:to>
                                    </p:set>
                                    <p:anim calcmode="lin" valueType="num">
                                      <p:cBhvr additive="base">
                                        <p:cTn id="7" dur="500" fill="hold"/>
                                        <p:tgtEl>
                                          <p:spTgt spid="10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 calcmode="lin" valueType="num">
                                      <p:cBhvr additive="base">
                                        <p:cTn id="13"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1">
                                            <p:txEl>
                                              <p:pRg st="1" end="1"/>
                                            </p:txEl>
                                          </p:spTgt>
                                        </p:tgtEl>
                                        <p:attrNameLst>
                                          <p:attrName>style.visibility</p:attrName>
                                        </p:attrNameLst>
                                      </p:cBhvr>
                                      <p:to>
                                        <p:strVal val="visible"/>
                                      </p:to>
                                    </p:set>
                                    <p:anim calcmode="lin" valueType="num">
                                      <p:cBhvr additive="base">
                                        <p:cTn id="19" dur="500" fill="hold"/>
                                        <p:tgtEl>
                                          <p:spTgt spid="10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1">
                                            <p:txEl>
                                              <p:pRg st="2" end="2"/>
                                            </p:txEl>
                                          </p:spTgt>
                                        </p:tgtEl>
                                        <p:attrNameLst>
                                          <p:attrName>style.visibility</p:attrName>
                                        </p:attrNameLst>
                                      </p:cBhvr>
                                      <p:to>
                                        <p:strVal val="visible"/>
                                      </p:to>
                                    </p:set>
                                    <p:anim calcmode="lin" valueType="num">
                                      <p:cBhvr additive="base">
                                        <p:cTn id="25" dur="500" fill="hold"/>
                                        <p:tgtEl>
                                          <p:spTgt spid="10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1">
                                            <p:txEl>
                                              <p:pRg st="3" end="3"/>
                                            </p:txEl>
                                          </p:spTgt>
                                        </p:tgtEl>
                                        <p:attrNameLst>
                                          <p:attrName>style.visibility</p:attrName>
                                        </p:attrNameLst>
                                      </p:cBhvr>
                                      <p:to>
                                        <p:strVal val="visible"/>
                                      </p:to>
                                    </p:set>
                                    <p:anim calcmode="lin" valueType="num">
                                      <p:cBhvr additive="base">
                                        <p:cTn id="31" dur="500" fill="hold"/>
                                        <p:tgtEl>
                                          <p:spTgt spid="10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5"/>
          <p:cNvSpPr txBox="1">
            <a:spLocks noGrp="1"/>
          </p:cNvSpPr>
          <p:nvPr>
            <p:ph type="title"/>
          </p:nvPr>
        </p:nvSpPr>
        <p:spPr>
          <a:xfrm>
            <a:off x="609440" y="5334000"/>
            <a:ext cx="10971374" cy="1066800"/>
          </a:xfrm>
          <a:prstGeom prst="rect">
            <a:avLst/>
          </a:prstGeom>
        </p:spPr>
        <p:txBody>
          <a:bodyPr/>
          <a:lstStyle/>
          <a:p>
            <a:r>
              <a:rPr dirty="0"/>
              <a:t>Our Strengths</a:t>
            </a:r>
          </a:p>
        </p:txBody>
      </p:sp>
      <p:sp>
        <p:nvSpPr>
          <p:cNvPr id="153" name="Content Placeholder 3"/>
          <p:cNvSpPr txBox="1"/>
          <p:nvPr/>
        </p:nvSpPr>
        <p:spPr>
          <a:xfrm>
            <a:off x="196531" y="685799"/>
            <a:ext cx="11109961" cy="4895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01168" indent="-201168" algn="l" defTabSz="804672">
              <a:lnSpc>
                <a:spcPct val="90000"/>
              </a:lnSpc>
              <a:spcBef>
                <a:spcPts val="1500"/>
              </a:spcBef>
              <a:buClr>
                <a:srgbClr val="000000"/>
              </a:buClr>
              <a:buSzPct val="80000"/>
              <a:buFont typeface="Arial"/>
              <a:buChar char="•"/>
              <a:defRPr sz="2464"/>
            </a:pPr>
            <a:r>
              <a:rPr dirty="0"/>
              <a:t>Club 12 is being positioned to give autonomy to smaller meetings </a:t>
            </a:r>
          </a:p>
          <a:p>
            <a:pPr marL="542036" lvl="1" indent="-251459" algn="l" defTabSz="804672">
              <a:lnSpc>
                <a:spcPct val="90000"/>
              </a:lnSpc>
              <a:spcBef>
                <a:spcPts val="500"/>
              </a:spcBef>
              <a:buSzPct val="80000"/>
              <a:buFont typeface="Gill Sans Light"/>
              <a:buChar char="–"/>
              <a:defRPr sz="2112"/>
            </a:pPr>
            <a:r>
              <a:rPr dirty="0"/>
              <a:t>Club 12 will provide an affordable place supported through 7</a:t>
            </a:r>
            <a:r>
              <a:rPr baseline="29727" dirty="0"/>
              <a:t>th</a:t>
            </a:r>
            <a:r>
              <a:rPr dirty="0"/>
              <a:t> Tradition group contributions and donations</a:t>
            </a:r>
          </a:p>
          <a:p>
            <a:pPr marL="542036" lvl="1" indent="-251459" algn="l" defTabSz="804672">
              <a:lnSpc>
                <a:spcPct val="90000"/>
              </a:lnSpc>
              <a:spcBef>
                <a:spcPts val="500"/>
              </a:spcBef>
              <a:buSzPct val="80000"/>
              <a:buFont typeface="Gill Sans Light"/>
              <a:buChar char="–"/>
              <a:defRPr sz="2112"/>
            </a:pPr>
            <a:r>
              <a:rPr dirty="0"/>
              <a:t>The number of members of each group would determine how much each would be able to contribute</a:t>
            </a:r>
            <a:endParaRPr lang="en-US" dirty="0"/>
          </a:p>
          <a:p>
            <a:pPr marL="542036" lvl="1" indent="-251459" algn="l" defTabSz="804672">
              <a:lnSpc>
                <a:spcPct val="90000"/>
              </a:lnSpc>
              <a:spcBef>
                <a:spcPts val="500"/>
              </a:spcBef>
              <a:buSzPct val="80000"/>
              <a:buFont typeface="Gill Sans Light"/>
              <a:buChar char="–"/>
              <a:defRPr sz="2112"/>
            </a:pPr>
            <a:r>
              <a:rPr lang="en-US" dirty="0">
                <a:highlight>
                  <a:srgbClr val="FFFF00"/>
                </a:highlight>
              </a:rPr>
              <a:t>Use bullets from Britt for the grant</a:t>
            </a:r>
            <a:endParaRPr dirty="0">
              <a:highlight>
                <a:srgbClr val="FFFF00"/>
              </a:highlight>
            </a:endParaRPr>
          </a:p>
          <a:p>
            <a:pPr marL="201168" indent="-201168" algn="l" defTabSz="804672">
              <a:lnSpc>
                <a:spcPct val="90000"/>
              </a:lnSpc>
              <a:spcBef>
                <a:spcPts val="1500"/>
              </a:spcBef>
              <a:buClr>
                <a:srgbClr val="000000"/>
              </a:buClr>
              <a:buSzPct val="80000"/>
              <a:buFont typeface="Arial"/>
              <a:buChar char="•"/>
              <a:defRPr sz="2464"/>
            </a:pPr>
            <a:r>
              <a:rPr dirty="0"/>
              <a:t>There are a number of facilities in the Collin County area that host multiple recovery groups</a:t>
            </a:r>
            <a:r>
              <a:rPr lang="en-US" dirty="0"/>
              <a:t> but lack the resources that Club 12 can provide</a:t>
            </a:r>
            <a:endParaRPr dirty="0"/>
          </a:p>
          <a:p>
            <a:pPr marL="542036" lvl="1" indent="-251459" algn="l" defTabSz="804672">
              <a:lnSpc>
                <a:spcPct val="90000"/>
              </a:lnSpc>
              <a:spcBef>
                <a:spcPts val="500"/>
              </a:spcBef>
              <a:buSzPct val="80000"/>
              <a:buFont typeface="Gill Sans Light"/>
              <a:buChar char="–"/>
              <a:defRPr sz="2112"/>
            </a:pPr>
            <a:r>
              <a:rPr dirty="0"/>
              <a:t>Small meetings are impacted by lack of control of the facility due to facility owner requirements </a:t>
            </a:r>
          </a:p>
          <a:p>
            <a:pPr marL="542036" lvl="1" indent="-251459" algn="l" defTabSz="804672">
              <a:lnSpc>
                <a:spcPct val="90000"/>
              </a:lnSpc>
              <a:spcBef>
                <a:spcPts val="500"/>
              </a:spcBef>
              <a:buSzPct val="80000"/>
              <a:buFont typeface="Gill Sans Light"/>
              <a:buChar char="–"/>
              <a:defRPr sz="2112"/>
            </a:pPr>
            <a:r>
              <a:rPr dirty="0"/>
              <a:t>Not all provide a consistently welcoming environment</a:t>
            </a:r>
          </a:p>
          <a:p>
            <a:pPr marL="542036" lvl="1" indent="-251459" algn="l" defTabSz="804672">
              <a:lnSpc>
                <a:spcPct val="90000"/>
              </a:lnSpc>
              <a:spcBef>
                <a:spcPts val="500"/>
              </a:spcBef>
              <a:buSzPct val="80000"/>
              <a:buFont typeface="Gill Sans Light"/>
              <a:buChar char="–"/>
              <a:defRPr sz="2112"/>
            </a:pPr>
            <a:r>
              <a:rPr dirty="0"/>
              <a:t>Some are located in areas that are not well lit or well maintained</a:t>
            </a:r>
          </a:p>
          <a:p>
            <a:pPr marL="542036" lvl="1" indent="-251459" algn="l" defTabSz="804672">
              <a:lnSpc>
                <a:spcPct val="90000"/>
              </a:lnSpc>
              <a:spcBef>
                <a:spcPts val="500"/>
              </a:spcBef>
              <a:buSzPct val="80000"/>
              <a:buFont typeface="Gill Sans Light"/>
              <a:buChar char="–"/>
              <a:defRPr sz="2112"/>
            </a:pPr>
            <a:r>
              <a:rPr dirty="0"/>
              <a:t>Escalating Costs</a:t>
            </a:r>
          </a:p>
          <a:p>
            <a:pPr marL="542036" lvl="1" indent="-251459" algn="l" defTabSz="804672">
              <a:lnSpc>
                <a:spcPct val="90000"/>
              </a:lnSpc>
              <a:spcBef>
                <a:spcPts val="500"/>
              </a:spcBef>
              <a:buSzPct val="80000"/>
              <a:buFont typeface="Gill Sans Light"/>
              <a:buChar char="–"/>
              <a:defRPr sz="2112"/>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1000" fill="hold"/>
                                        <p:tgtEl>
                                          <p:spTgt spid="153"/>
                                        </p:tgtEl>
                                        <p:attrNameLst>
                                          <p:attrName>ppt_x</p:attrName>
                                        </p:attrNameLst>
                                      </p:cBhvr>
                                      <p:tavLst>
                                        <p:tav tm="0">
                                          <p:val>
                                            <p:strVal val="#ppt_x"/>
                                          </p:val>
                                        </p:tav>
                                        <p:tav tm="100000">
                                          <p:val>
                                            <p:strVal val="#ppt_x"/>
                                          </p:val>
                                        </p:tav>
                                      </p:tavLst>
                                    </p:anim>
                                    <p:anim calcmode="lin" valueType="num">
                                      <p:cBhvr>
                                        <p:cTn id="8" dur="10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609440" y="5334000"/>
            <a:ext cx="10971374" cy="1066800"/>
          </a:xfrm>
          <a:prstGeom prst="rect">
            <a:avLst/>
          </a:prstGeom>
        </p:spPr>
        <p:txBody>
          <a:bodyPr/>
          <a:lstStyle/>
          <a:p>
            <a:r>
              <a:t>Next Steps</a:t>
            </a:r>
          </a:p>
        </p:txBody>
      </p:sp>
      <p:sp>
        <p:nvSpPr>
          <p:cNvPr id="156" name="Content Placeholder 2"/>
          <p:cNvSpPr txBox="1">
            <a:spLocks noGrp="1"/>
          </p:cNvSpPr>
          <p:nvPr>
            <p:ph type="body" idx="1"/>
          </p:nvPr>
        </p:nvSpPr>
        <p:spPr>
          <a:xfrm>
            <a:off x="609442" y="762000"/>
            <a:ext cx="10969943" cy="4572000"/>
          </a:xfrm>
          <a:prstGeom prst="rect">
            <a:avLst/>
          </a:prstGeom>
        </p:spPr>
        <p:txBody>
          <a:bodyPr/>
          <a:lstStyle/>
          <a:p>
            <a:r>
              <a:t>Year 1 Goals:</a:t>
            </a:r>
          </a:p>
          <a:p>
            <a:pPr marL="787400" lvl="1" indent="-457200">
              <a:spcBef>
                <a:spcPts val="600"/>
              </a:spcBef>
              <a:buClrTx/>
              <a:buFontTx/>
              <a:buAutoNum type="arabicPeriod"/>
              <a:defRPr sz="2400"/>
            </a:pPr>
            <a:r>
              <a:t>Define the AA Recovery need</a:t>
            </a:r>
          </a:p>
          <a:p>
            <a:pPr marL="787400" lvl="1" indent="-457200">
              <a:spcBef>
                <a:spcPts val="600"/>
              </a:spcBef>
              <a:buClrTx/>
              <a:buFontTx/>
              <a:buAutoNum type="arabicPeriod"/>
              <a:defRPr sz="2400"/>
            </a:pPr>
            <a:r>
              <a:t>Research, develop, analyze funding requirements, fund and initiate the recovery based program platform</a:t>
            </a:r>
          </a:p>
          <a:p>
            <a:pPr marL="787400" lvl="1" indent="-457200">
              <a:spcBef>
                <a:spcPts val="600"/>
              </a:spcBef>
              <a:buClrTx/>
              <a:buFontTx/>
              <a:buAutoNum type="arabicPeriod"/>
              <a:defRPr sz="2400"/>
            </a:pPr>
            <a:r>
              <a:t>Develop the program to provide the 12 Step solution through Club 12</a:t>
            </a:r>
          </a:p>
          <a:p>
            <a:pPr marL="787400" lvl="1" indent="-457200">
              <a:spcBef>
                <a:spcPts val="600"/>
              </a:spcBef>
              <a:buClrTx/>
              <a:buFontTx/>
              <a:buAutoNum type="arabicPeriod"/>
              <a:defRPr sz="2400"/>
            </a:pPr>
            <a:r>
              <a:t>Enhance recovery community understanding and clear misinformation</a:t>
            </a:r>
          </a:p>
          <a:p>
            <a:pPr marL="787400" lvl="1" indent="-457200">
              <a:spcBef>
                <a:spcPts val="600"/>
              </a:spcBef>
              <a:buClrTx/>
              <a:buFontTx/>
              <a:buAutoNum type="arabicPeriod"/>
              <a:defRPr sz="2400"/>
            </a:pPr>
            <a:r>
              <a:t>Secure operational space with growth in mind</a:t>
            </a:r>
          </a:p>
          <a:p>
            <a:pPr marL="787400" lvl="1" indent="-457200">
              <a:spcBef>
                <a:spcPts val="600"/>
              </a:spcBef>
              <a:buClrTx/>
              <a:buFontTx/>
              <a:buAutoNum type="arabicPeriod"/>
              <a:defRPr sz="2400"/>
            </a:pPr>
            <a:r>
              <a:t>Establish an online presence</a:t>
            </a:r>
          </a:p>
          <a:p>
            <a:pPr marL="787400" lvl="1" indent="-457200">
              <a:spcBef>
                <a:spcPts val="600"/>
              </a:spcBef>
              <a:buClrTx/>
              <a:buFontTx/>
              <a:buAutoNum type="arabicPeriod"/>
              <a:defRPr sz="2400"/>
            </a:pPr>
            <a:r>
              <a:t>Define club membership and benefits</a:t>
            </a:r>
          </a:p>
          <a:p>
            <a:pPr marL="787400" lvl="1" indent="-457200">
              <a:spcBef>
                <a:spcPts val="600"/>
              </a:spcBef>
              <a:buClrTx/>
              <a:buFontTx/>
              <a:buAutoNum type="arabicPeriod"/>
              <a:defRPr sz="2400"/>
            </a:pPr>
            <a:r>
              <a:t>Establish by-laws, 501 C-3 status, and legalities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anim calcmode="lin" valueType="num">
                                      <p:cBhvr>
                                        <p:cTn id="7" dur="1000" fill="hold"/>
                                        <p:tgtEl>
                                          <p:spTgt spid="156">
                                            <p:bg/>
                                          </p:spTgt>
                                        </p:tgtEl>
                                        <p:attrNameLst>
                                          <p:attrName>ppt_x</p:attrName>
                                        </p:attrNameLst>
                                      </p:cBhvr>
                                      <p:tavLst>
                                        <p:tav tm="0">
                                          <p:val>
                                            <p:strVal val="#ppt_x"/>
                                          </p:val>
                                        </p:tav>
                                        <p:tav tm="100000">
                                          <p:val>
                                            <p:strVal val="#ppt_x"/>
                                          </p:val>
                                        </p:tav>
                                      </p:tavLst>
                                    </p:anim>
                                    <p:anim calcmode="lin" valueType="num">
                                      <p:cBhvr>
                                        <p:cTn id="8" dur="1000" fill="hold"/>
                                        <p:tgtEl>
                                          <p:spTgt spid="156">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56">
                                            <p:txEl>
                                              <p:pRg st="0" end="0"/>
                                            </p:txEl>
                                          </p:spTgt>
                                        </p:tgtEl>
                                        <p:attrNameLst>
                                          <p:attrName>style.visibility</p:attrName>
                                        </p:attrNameLst>
                                      </p:cBhvr>
                                      <p:to>
                                        <p:strVal val="visible"/>
                                      </p:to>
                                    </p:set>
                                    <p:anim calcmode="lin" valueType="num">
                                      <p:cBhvr>
                                        <p:cTn id="11" dur="1000" fill="hold"/>
                                        <p:tgtEl>
                                          <p:spTgt spid="15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5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iterate>
                                    <p:tmAbs val="0"/>
                                  </p:iterate>
                                  <p:childTnLst>
                                    <p:set>
                                      <p:cBhvr>
                                        <p:cTn id="14" fill="hold"/>
                                        <p:tgtEl>
                                          <p:spTgt spid="156">
                                            <p:txEl>
                                              <p:pRg st="1" end="1"/>
                                            </p:txEl>
                                          </p:spTgt>
                                        </p:tgtEl>
                                        <p:attrNameLst>
                                          <p:attrName>style.visibility</p:attrName>
                                        </p:attrNameLst>
                                      </p:cBhvr>
                                      <p:to>
                                        <p:strVal val="visible"/>
                                      </p:to>
                                    </p:set>
                                    <p:anim calcmode="lin" valueType="num">
                                      <p:cBhvr>
                                        <p:cTn id="15" dur="1000" fill="hold"/>
                                        <p:tgtEl>
                                          <p:spTgt spid="15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p:tmAbs val="0"/>
                                  </p:iterate>
                                  <p:childTnLst>
                                    <p:set>
                                      <p:cBhvr>
                                        <p:cTn id="18" fill="hold"/>
                                        <p:tgtEl>
                                          <p:spTgt spid="156">
                                            <p:txEl>
                                              <p:pRg st="2" end="2"/>
                                            </p:txEl>
                                          </p:spTgt>
                                        </p:tgtEl>
                                        <p:attrNameLst>
                                          <p:attrName>style.visibility</p:attrName>
                                        </p:attrNameLst>
                                      </p:cBhvr>
                                      <p:to>
                                        <p:strVal val="visible"/>
                                      </p:to>
                                    </p:set>
                                    <p:anim calcmode="lin" valueType="num">
                                      <p:cBhvr>
                                        <p:cTn id="19" dur="1000" fill="hold"/>
                                        <p:tgtEl>
                                          <p:spTgt spid="15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5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iterate>
                                    <p:tmAbs val="0"/>
                                  </p:iterate>
                                  <p:childTnLst>
                                    <p:set>
                                      <p:cBhvr>
                                        <p:cTn id="22" fill="hold"/>
                                        <p:tgtEl>
                                          <p:spTgt spid="156">
                                            <p:txEl>
                                              <p:pRg st="3" end="3"/>
                                            </p:txEl>
                                          </p:spTgt>
                                        </p:tgtEl>
                                        <p:attrNameLst>
                                          <p:attrName>style.visibility</p:attrName>
                                        </p:attrNameLst>
                                      </p:cBhvr>
                                      <p:to>
                                        <p:strVal val="visible"/>
                                      </p:to>
                                    </p:set>
                                    <p:anim calcmode="lin" valueType="num">
                                      <p:cBhvr>
                                        <p:cTn id="23" dur="1000" fill="hold"/>
                                        <p:tgtEl>
                                          <p:spTgt spid="15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iterate>
                                    <p:tmAbs val="0"/>
                                  </p:iterate>
                                  <p:childTnLst>
                                    <p:set>
                                      <p:cBhvr>
                                        <p:cTn id="26" fill="hold"/>
                                        <p:tgtEl>
                                          <p:spTgt spid="156">
                                            <p:txEl>
                                              <p:pRg st="4" end="4"/>
                                            </p:txEl>
                                          </p:spTgt>
                                        </p:tgtEl>
                                        <p:attrNameLst>
                                          <p:attrName>style.visibility</p:attrName>
                                        </p:attrNameLst>
                                      </p:cBhvr>
                                      <p:to>
                                        <p:strVal val="visible"/>
                                      </p:to>
                                    </p:set>
                                    <p:anim calcmode="lin" valueType="num">
                                      <p:cBhvr>
                                        <p:cTn id="27" dur="1000" fill="hold"/>
                                        <p:tgtEl>
                                          <p:spTgt spid="15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5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iterate>
                                    <p:tmAbs val="0"/>
                                  </p:iterate>
                                  <p:childTnLst>
                                    <p:set>
                                      <p:cBhvr>
                                        <p:cTn id="30" fill="hold"/>
                                        <p:tgtEl>
                                          <p:spTgt spid="156">
                                            <p:txEl>
                                              <p:pRg st="5" end="5"/>
                                            </p:txEl>
                                          </p:spTgt>
                                        </p:tgtEl>
                                        <p:attrNameLst>
                                          <p:attrName>style.visibility</p:attrName>
                                        </p:attrNameLst>
                                      </p:cBhvr>
                                      <p:to>
                                        <p:strVal val="visible"/>
                                      </p:to>
                                    </p:set>
                                    <p:anim calcmode="lin" valueType="num">
                                      <p:cBhvr>
                                        <p:cTn id="31" dur="1000" fill="hold"/>
                                        <p:tgtEl>
                                          <p:spTgt spid="156">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15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iterate>
                                    <p:tmAbs val="0"/>
                                  </p:iterate>
                                  <p:childTnLst>
                                    <p:set>
                                      <p:cBhvr>
                                        <p:cTn id="34" fill="hold"/>
                                        <p:tgtEl>
                                          <p:spTgt spid="156">
                                            <p:txEl>
                                              <p:pRg st="6" end="6"/>
                                            </p:txEl>
                                          </p:spTgt>
                                        </p:tgtEl>
                                        <p:attrNameLst>
                                          <p:attrName>style.visibility</p:attrName>
                                        </p:attrNameLst>
                                      </p:cBhvr>
                                      <p:to>
                                        <p:strVal val="visible"/>
                                      </p:to>
                                    </p:set>
                                    <p:anim calcmode="lin" valueType="num">
                                      <p:cBhvr>
                                        <p:cTn id="35" dur="1000" fill="hold"/>
                                        <p:tgtEl>
                                          <p:spTgt spid="15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5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iterate>
                                    <p:tmAbs val="0"/>
                                  </p:iterate>
                                  <p:childTnLst>
                                    <p:set>
                                      <p:cBhvr>
                                        <p:cTn id="38" fill="hold"/>
                                        <p:tgtEl>
                                          <p:spTgt spid="156">
                                            <p:txEl>
                                              <p:pRg st="7" end="7"/>
                                            </p:txEl>
                                          </p:spTgt>
                                        </p:tgtEl>
                                        <p:attrNameLst>
                                          <p:attrName>style.visibility</p:attrName>
                                        </p:attrNameLst>
                                      </p:cBhvr>
                                      <p:to>
                                        <p:strVal val="visible"/>
                                      </p:to>
                                    </p:set>
                                    <p:anim calcmode="lin" valueType="num">
                                      <p:cBhvr>
                                        <p:cTn id="39" dur="1000" fill="hold"/>
                                        <p:tgtEl>
                                          <p:spTgt spid="156">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5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iterate>
                                    <p:tmAbs val="0"/>
                                  </p:iterate>
                                  <p:childTnLst>
                                    <p:set>
                                      <p:cBhvr>
                                        <p:cTn id="42" fill="hold"/>
                                        <p:tgtEl>
                                          <p:spTgt spid="156">
                                            <p:txEl>
                                              <p:pRg st="8" end="8"/>
                                            </p:txEl>
                                          </p:spTgt>
                                        </p:tgtEl>
                                        <p:attrNameLst>
                                          <p:attrName>style.visibility</p:attrName>
                                        </p:attrNameLst>
                                      </p:cBhvr>
                                      <p:to>
                                        <p:strVal val="visible"/>
                                      </p:to>
                                    </p:set>
                                    <p:anim calcmode="lin" valueType="num">
                                      <p:cBhvr>
                                        <p:cTn id="43" dur="1000" fill="hold"/>
                                        <p:tgtEl>
                                          <p:spTgt spid="15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5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xfrm>
            <a:off x="609440" y="5334000"/>
            <a:ext cx="10971374" cy="1066800"/>
          </a:xfrm>
          <a:prstGeom prst="rect">
            <a:avLst/>
          </a:prstGeom>
        </p:spPr>
        <p:txBody>
          <a:bodyPr/>
          <a:lstStyle/>
          <a:p>
            <a:r>
              <a:t>Next Steps</a:t>
            </a:r>
          </a:p>
        </p:txBody>
      </p:sp>
      <p:sp>
        <p:nvSpPr>
          <p:cNvPr id="159" name="Content Placeholder 2"/>
          <p:cNvSpPr txBox="1">
            <a:spLocks noGrp="1"/>
          </p:cNvSpPr>
          <p:nvPr>
            <p:ph type="body" idx="1"/>
          </p:nvPr>
        </p:nvSpPr>
        <p:spPr>
          <a:xfrm>
            <a:off x="609442" y="762000"/>
            <a:ext cx="10969943" cy="4572000"/>
          </a:xfrm>
          <a:prstGeom prst="rect">
            <a:avLst/>
          </a:prstGeom>
        </p:spPr>
        <p:txBody>
          <a:bodyPr/>
          <a:lstStyle/>
          <a:p>
            <a:r>
              <a:t>Year 2 Goals:</a:t>
            </a:r>
          </a:p>
          <a:p>
            <a:pPr marL="787400" lvl="1" indent="-457200">
              <a:spcBef>
                <a:spcPts val="600"/>
              </a:spcBef>
              <a:buClrTx/>
              <a:buFontTx/>
              <a:buAutoNum type="arabicPeriod"/>
              <a:defRPr sz="2400"/>
            </a:pPr>
            <a:r>
              <a:t>Review operations and optimize community services</a:t>
            </a:r>
          </a:p>
          <a:p>
            <a:pPr marL="787400" lvl="1" indent="-457200">
              <a:spcBef>
                <a:spcPts val="600"/>
              </a:spcBef>
              <a:buClrTx/>
              <a:buFontTx/>
              <a:buAutoNum type="arabicPeriod"/>
              <a:defRPr sz="2400"/>
            </a:pPr>
            <a:r>
              <a:t>Explore value of ownership vs continued rental/lease of a facility</a:t>
            </a:r>
          </a:p>
          <a:p>
            <a:pPr marL="1168146" lvl="2" indent="-457200">
              <a:spcBef>
                <a:spcPts val="600"/>
              </a:spcBef>
              <a:buFontTx/>
              <a:buAutoNum type="arabicPeriod"/>
              <a:defRPr sz="2000"/>
            </a:pPr>
            <a:r>
              <a:t>Stability and long term viability</a:t>
            </a:r>
          </a:p>
          <a:p>
            <a:pPr marL="787400" lvl="1" indent="-457200">
              <a:spcBef>
                <a:spcPts val="600"/>
              </a:spcBef>
              <a:buClrTx/>
              <a:buFontTx/>
              <a:buAutoNum type="arabicPeriod"/>
              <a:defRPr sz="2400"/>
            </a:pPr>
            <a:r>
              <a:t>Strategic planning for sustainable growth</a:t>
            </a:r>
          </a:p>
          <a:p>
            <a:pPr marL="1168146" lvl="2" indent="-457200">
              <a:spcBef>
                <a:spcPts val="600"/>
              </a:spcBef>
              <a:buFontTx/>
              <a:buAutoNum type="arabicPeriod"/>
              <a:defRPr sz="2000"/>
            </a:pPr>
            <a:r>
              <a:t>Fundraising strategy</a:t>
            </a:r>
          </a:p>
          <a:p>
            <a:pPr marL="787400" lvl="1" indent="-457200">
              <a:spcBef>
                <a:spcPts val="600"/>
              </a:spcBef>
              <a:buClrTx/>
              <a:buFontTx/>
              <a:buAutoNum type="arabicPeriod"/>
              <a:defRPr sz="2400"/>
            </a:pPr>
            <a:r>
              <a:t>Financial clarity</a:t>
            </a:r>
          </a:p>
          <a:p>
            <a:pPr marL="787400" lvl="1" indent="-457200">
              <a:spcBef>
                <a:spcPts val="600"/>
              </a:spcBef>
              <a:buClrTx/>
              <a:buFontTx/>
              <a:buAutoNum type="arabicPeriod"/>
              <a:defRPr sz="2400"/>
            </a:pPr>
            <a:r>
              <a:t>Execute property acquisition or construction plan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anim calcmode="lin" valueType="num">
                                      <p:cBhvr>
                                        <p:cTn id="7" dur="1000" fill="hold"/>
                                        <p:tgtEl>
                                          <p:spTgt spid="159">
                                            <p:bg/>
                                          </p:spTgt>
                                        </p:tgtEl>
                                        <p:attrNameLst>
                                          <p:attrName>ppt_x</p:attrName>
                                        </p:attrNameLst>
                                      </p:cBhvr>
                                      <p:tavLst>
                                        <p:tav tm="0">
                                          <p:val>
                                            <p:strVal val="#ppt_x"/>
                                          </p:val>
                                        </p:tav>
                                        <p:tav tm="100000">
                                          <p:val>
                                            <p:strVal val="#ppt_x"/>
                                          </p:val>
                                        </p:tav>
                                      </p:tavLst>
                                    </p:anim>
                                    <p:anim calcmode="lin" valueType="num">
                                      <p:cBhvr>
                                        <p:cTn id="8" dur="1000" fill="hold"/>
                                        <p:tgtEl>
                                          <p:spTgt spid="159">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59">
                                            <p:txEl>
                                              <p:pRg st="0" end="0"/>
                                            </p:txEl>
                                          </p:spTgt>
                                        </p:tgtEl>
                                        <p:attrNameLst>
                                          <p:attrName>style.visibility</p:attrName>
                                        </p:attrNameLst>
                                      </p:cBhvr>
                                      <p:to>
                                        <p:strVal val="visible"/>
                                      </p:to>
                                    </p:set>
                                    <p:anim calcmode="lin" valueType="num">
                                      <p:cBhvr>
                                        <p:cTn id="11" dur="1000" fill="hold"/>
                                        <p:tgtEl>
                                          <p:spTgt spid="15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5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iterate>
                                    <p:tmAbs val="0"/>
                                  </p:iterate>
                                  <p:childTnLst>
                                    <p:set>
                                      <p:cBhvr>
                                        <p:cTn id="14" fill="hold"/>
                                        <p:tgtEl>
                                          <p:spTgt spid="159">
                                            <p:txEl>
                                              <p:pRg st="1" end="1"/>
                                            </p:txEl>
                                          </p:spTgt>
                                        </p:tgtEl>
                                        <p:attrNameLst>
                                          <p:attrName>style.visibility</p:attrName>
                                        </p:attrNameLst>
                                      </p:cBhvr>
                                      <p:to>
                                        <p:strVal val="visible"/>
                                      </p:to>
                                    </p:set>
                                    <p:anim calcmode="lin" valueType="num">
                                      <p:cBhvr>
                                        <p:cTn id="15" dur="1000" fill="hold"/>
                                        <p:tgtEl>
                                          <p:spTgt spid="1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p:tmAbs val="0"/>
                                  </p:iterate>
                                  <p:childTnLst>
                                    <p:set>
                                      <p:cBhvr>
                                        <p:cTn id="18" fill="hold"/>
                                        <p:tgtEl>
                                          <p:spTgt spid="159">
                                            <p:txEl>
                                              <p:pRg st="2" end="2"/>
                                            </p:txEl>
                                          </p:spTgt>
                                        </p:tgtEl>
                                        <p:attrNameLst>
                                          <p:attrName>style.visibility</p:attrName>
                                        </p:attrNameLst>
                                      </p:cBhvr>
                                      <p:to>
                                        <p:strVal val="visible"/>
                                      </p:to>
                                    </p:set>
                                    <p:anim calcmode="lin" valueType="num">
                                      <p:cBhvr>
                                        <p:cTn id="19" dur="1000" fill="hold"/>
                                        <p:tgtEl>
                                          <p:spTgt spid="15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5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iterate>
                                    <p:tmAbs val="0"/>
                                  </p:iterate>
                                  <p:childTnLst>
                                    <p:set>
                                      <p:cBhvr>
                                        <p:cTn id="22" fill="hold"/>
                                        <p:tgtEl>
                                          <p:spTgt spid="159">
                                            <p:txEl>
                                              <p:pRg st="3" end="3"/>
                                            </p:txEl>
                                          </p:spTgt>
                                        </p:tgtEl>
                                        <p:attrNameLst>
                                          <p:attrName>style.visibility</p:attrName>
                                        </p:attrNameLst>
                                      </p:cBhvr>
                                      <p:to>
                                        <p:strVal val="visible"/>
                                      </p:to>
                                    </p:set>
                                    <p:anim calcmode="lin" valueType="num">
                                      <p:cBhvr>
                                        <p:cTn id="23" dur="1000" fill="hold"/>
                                        <p:tgtEl>
                                          <p:spTgt spid="15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iterate>
                                    <p:tmAbs val="0"/>
                                  </p:iterate>
                                  <p:childTnLst>
                                    <p:set>
                                      <p:cBhvr>
                                        <p:cTn id="26" fill="hold"/>
                                        <p:tgtEl>
                                          <p:spTgt spid="159">
                                            <p:txEl>
                                              <p:pRg st="4" end="4"/>
                                            </p:txEl>
                                          </p:spTgt>
                                        </p:tgtEl>
                                        <p:attrNameLst>
                                          <p:attrName>style.visibility</p:attrName>
                                        </p:attrNameLst>
                                      </p:cBhvr>
                                      <p:to>
                                        <p:strVal val="visible"/>
                                      </p:to>
                                    </p:set>
                                    <p:anim calcmode="lin" valueType="num">
                                      <p:cBhvr>
                                        <p:cTn id="27" dur="1000" fill="hold"/>
                                        <p:tgtEl>
                                          <p:spTgt spid="15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5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iterate>
                                    <p:tmAbs val="0"/>
                                  </p:iterate>
                                  <p:childTnLst>
                                    <p:set>
                                      <p:cBhvr>
                                        <p:cTn id="30" fill="hold"/>
                                        <p:tgtEl>
                                          <p:spTgt spid="159">
                                            <p:txEl>
                                              <p:pRg st="5" end="5"/>
                                            </p:txEl>
                                          </p:spTgt>
                                        </p:tgtEl>
                                        <p:attrNameLst>
                                          <p:attrName>style.visibility</p:attrName>
                                        </p:attrNameLst>
                                      </p:cBhvr>
                                      <p:to>
                                        <p:strVal val="visible"/>
                                      </p:to>
                                    </p:set>
                                    <p:anim calcmode="lin" valueType="num">
                                      <p:cBhvr>
                                        <p:cTn id="31" dur="1000" fill="hold"/>
                                        <p:tgtEl>
                                          <p:spTgt spid="159">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15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iterate>
                                    <p:tmAbs val="0"/>
                                  </p:iterate>
                                  <p:childTnLst>
                                    <p:set>
                                      <p:cBhvr>
                                        <p:cTn id="34" fill="hold"/>
                                        <p:tgtEl>
                                          <p:spTgt spid="159">
                                            <p:txEl>
                                              <p:pRg st="6" end="6"/>
                                            </p:txEl>
                                          </p:spTgt>
                                        </p:tgtEl>
                                        <p:attrNameLst>
                                          <p:attrName>style.visibility</p:attrName>
                                        </p:attrNameLst>
                                      </p:cBhvr>
                                      <p:to>
                                        <p:strVal val="visible"/>
                                      </p:to>
                                    </p:set>
                                    <p:anim calcmode="lin" valueType="num">
                                      <p:cBhvr>
                                        <p:cTn id="35" dur="1000" fill="hold"/>
                                        <p:tgtEl>
                                          <p:spTgt spid="15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5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iterate>
                                    <p:tmAbs val="0"/>
                                  </p:iterate>
                                  <p:childTnLst>
                                    <p:set>
                                      <p:cBhvr>
                                        <p:cTn id="38" fill="hold"/>
                                        <p:tgtEl>
                                          <p:spTgt spid="159">
                                            <p:txEl>
                                              <p:pRg st="7" end="7"/>
                                            </p:txEl>
                                          </p:spTgt>
                                        </p:tgtEl>
                                        <p:attrNameLst>
                                          <p:attrName>style.visibility</p:attrName>
                                        </p:attrNameLst>
                                      </p:cBhvr>
                                      <p:to>
                                        <p:strVal val="visible"/>
                                      </p:to>
                                    </p:set>
                                    <p:anim calcmode="lin" valueType="num">
                                      <p:cBhvr>
                                        <p:cTn id="39" dur="1000" fill="hold"/>
                                        <p:tgtEl>
                                          <p:spTgt spid="159">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xfrm>
            <a:off x="609440" y="5334000"/>
            <a:ext cx="10971374" cy="1066800"/>
          </a:xfrm>
          <a:prstGeom prst="rect">
            <a:avLst/>
          </a:prstGeom>
        </p:spPr>
        <p:txBody>
          <a:bodyPr/>
          <a:lstStyle/>
          <a:p>
            <a:r>
              <a:t>Planning and Development Support</a:t>
            </a:r>
          </a:p>
        </p:txBody>
      </p:sp>
      <p:sp>
        <p:nvSpPr>
          <p:cNvPr id="162" name="Content Placeholder 2"/>
          <p:cNvSpPr txBox="1">
            <a:spLocks noGrp="1"/>
          </p:cNvSpPr>
          <p:nvPr>
            <p:ph type="body" idx="1"/>
          </p:nvPr>
        </p:nvSpPr>
        <p:spPr>
          <a:xfrm>
            <a:off x="1293812" y="685801"/>
            <a:ext cx="9753601" cy="4876799"/>
          </a:xfrm>
          <a:prstGeom prst="rect">
            <a:avLst/>
          </a:prstGeom>
        </p:spPr>
        <p:txBody>
          <a:bodyPr/>
          <a:lstStyle/>
          <a:p>
            <a:r>
              <a:rPr dirty="0"/>
              <a:t>What is the ask from you?  In a word… Support! </a:t>
            </a:r>
            <a:r>
              <a:rPr sz="1800" i="1" dirty="0"/>
              <a:t>(We do not seek money however you can join Club 12 membership and write off any donations)</a:t>
            </a:r>
            <a:r>
              <a:rPr dirty="0"/>
              <a:t> </a:t>
            </a:r>
            <a:br>
              <a:rPr dirty="0"/>
            </a:br>
            <a:r>
              <a:rPr dirty="0"/>
              <a:t>We need a Development Planner to assist with:</a:t>
            </a:r>
          </a:p>
          <a:p>
            <a:pPr marL="615950" lvl="1" indent="-285750">
              <a:spcBef>
                <a:spcPts val="600"/>
              </a:spcBef>
              <a:buClrTx/>
              <a:buFont typeface="Gill Sans Light"/>
              <a:defRPr sz="2400"/>
            </a:pPr>
            <a:r>
              <a:rPr dirty="0"/>
              <a:t>Business Planning</a:t>
            </a:r>
          </a:p>
          <a:p>
            <a:pPr marL="615950" lvl="1" indent="-285750">
              <a:spcBef>
                <a:spcPts val="600"/>
              </a:spcBef>
              <a:buClrTx/>
              <a:buFont typeface="Gill Sans Light"/>
              <a:defRPr sz="2400"/>
            </a:pPr>
            <a:r>
              <a:rPr dirty="0"/>
              <a:t>Monetary planning</a:t>
            </a:r>
          </a:p>
          <a:p>
            <a:pPr marL="615950" lvl="1" indent="-285750">
              <a:spcBef>
                <a:spcPts val="600"/>
              </a:spcBef>
              <a:buClrTx/>
              <a:buFont typeface="Gill Sans Light"/>
              <a:defRPr sz="2400"/>
            </a:pPr>
            <a:r>
              <a:rPr dirty="0"/>
              <a:t>Research</a:t>
            </a:r>
            <a:endParaRPr lang="en-US" dirty="0"/>
          </a:p>
          <a:p>
            <a:pPr marL="615950" lvl="1" indent="-285750">
              <a:spcBef>
                <a:spcPts val="600"/>
              </a:spcBef>
              <a:buClrTx/>
              <a:buFont typeface="Gill Sans Light"/>
              <a:defRPr sz="2400"/>
            </a:pPr>
            <a:r>
              <a:rPr lang="en-US" dirty="0"/>
              <a:t>Networks</a:t>
            </a:r>
            <a:endParaRPr dirty="0"/>
          </a:p>
          <a:p>
            <a:r>
              <a:rPr dirty="0"/>
              <a:t>Capabilities:</a:t>
            </a:r>
          </a:p>
          <a:p>
            <a:pPr marL="615950" lvl="1" indent="-285750">
              <a:spcBef>
                <a:spcPts val="600"/>
              </a:spcBef>
              <a:buClrTx/>
              <a:buFont typeface="Gill Sans Light"/>
              <a:defRPr sz="2400"/>
            </a:pPr>
            <a:r>
              <a:rPr dirty="0"/>
              <a:t>Grant Writer with marketing experience.  An investment in market research is an investment in our success!</a:t>
            </a:r>
          </a:p>
          <a:p>
            <a:pPr marL="615950" lvl="1" indent="-285750">
              <a:spcBef>
                <a:spcPts val="600"/>
              </a:spcBef>
              <a:buClrTx/>
              <a:buFont typeface="Gill Sans Light"/>
              <a:defRPr sz="2400"/>
            </a:pPr>
            <a:r>
              <a:rPr dirty="0"/>
              <a:t>Facilities Planner with experience in people services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anim calcmode="lin" valueType="num">
                                      <p:cBhvr>
                                        <p:cTn id="7" dur="1000" fill="hold"/>
                                        <p:tgtEl>
                                          <p:spTgt spid="162">
                                            <p:bg/>
                                          </p:spTgt>
                                        </p:tgtEl>
                                        <p:attrNameLst>
                                          <p:attrName>ppt_x</p:attrName>
                                        </p:attrNameLst>
                                      </p:cBhvr>
                                      <p:tavLst>
                                        <p:tav tm="0">
                                          <p:val>
                                            <p:strVal val="#ppt_x"/>
                                          </p:val>
                                        </p:tav>
                                        <p:tav tm="100000">
                                          <p:val>
                                            <p:strVal val="#ppt_x"/>
                                          </p:val>
                                        </p:tav>
                                      </p:tavLst>
                                    </p:anim>
                                    <p:anim calcmode="lin" valueType="num">
                                      <p:cBhvr>
                                        <p:cTn id="8" dur="1000" fill="hold"/>
                                        <p:tgtEl>
                                          <p:spTgt spid="16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62">
                                            <p:txEl>
                                              <p:pRg st="0" end="0"/>
                                            </p:txEl>
                                          </p:spTgt>
                                        </p:tgtEl>
                                        <p:attrNameLst>
                                          <p:attrName>style.visibility</p:attrName>
                                        </p:attrNameLst>
                                      </p:cBhvr>
                                      <p:to>
                                        <p:strVal val="visible"/>
                                      </p:to>
                                    </p:set>
                                    <p:anim calcmode="lin" valueType="num">
                                      <p:cBhvr>
                                        <p:cTn id="11" dur="10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6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iterate>
                                    <p:tmAbs val="0"/>
                                  </p:iterate>
                                  <p:childTnLst>
                                    <p:set>
                                      <p:cBhvr>
                                        <p:cTn id="14" fill="hold"/>
                                        <p:tgtEl>
                                          <p:spTgt spid="162">
                                            <p:txEl>
                                              <p:pRg st="1" end="1"/>
                                            </p:txEl>
                                          </p:spTgt>
                                        </p:tgtEl>
                                        <p:attrNameLst>
                                          <p:attrName>style.visibility</p:attrName>
                                        </p:attrNameLst>
                                      </p:cBhvr>
                                      <p:to>
                                        <p:strVal val="visible"/>
                                      </p:to>
                                    </p:set>
                                    <p:anim calcmode="lin" valueType="num">
                                      <p:cBhvr>
                                        <p:cTn id="15" dur="1000" fill="hold"/>
                                        <p:tgtEl>
                                          <p:spTgt spid="1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p:tmAbs val="0"/>
                                  </p:iterate>
                                  <p:childTnLst>
                                    <p:set>
                                      <p:cBhvr>
                                        <p:cTn id="18" fill="hold"/>
                                        <p:tgtEl>
                                          <p:spTgt spid="162">
                                            <p:txEl>
                                              <p:pRg st="2" end="2"/>
                                            </p:txEl>
                                          </p:spTgt>
                                        </p:tgtEl>
                                        <p:attrNameLst>
                                          <p:attrName>style.visibility</p:attrName>
                                        </p:attrNameLst>
                                      </p:cBhvr>
                                      <p:to>
                                        <p:strVal val="visible"/>
                                      </p:to>
                                    </p:set>
                                    <p:anim calcmode="lin" valueType="num">
                                      <p:cBhvr>
                                        <p:cTn id="19" dur="1000" fill="hold"/>
                                        <p:tgtEl>
                                          <p:spTgt spid="16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6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iterate>
                                    <p:tmAbs val="0"/>
                                  </p:iterate>
                                  <p:childTnLst>
                                    <p:set>
                                      <p:cBhvr>
                                        <p:cTn id="22" fill="hold"/>
                                        <p:tgtEl>
                                          <p:spTgt spid="162">
                                            <p:txEl>
                                              <p:pRg st="3" end="3"/>
                                            </p:txEl>
                                          </p:spTgt>
                                        </p:tgtEl>
                                        <p:attrNameLst>
                                          <p:attrName>style.visibility</p:attrName>
                                        </p:attrNameLst>
                                      </p:cBhvr>
                                      <p:to>
                                        <p:strVal val="visible"/>
                                      </p:to>
                                    </p:set>
                                    <p:anim calcmode="lin" valueType="num">
                                      <p:cBhvr>
                                        <p:cTn id="23" dur="1000" fill="hold"/>
                                        <p:tgtEl>
                                          <p:spTgt spid="16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iterate>
                                    <p:tmAbs val="0"/>
                                  </p:iterate>
                                  <p:childTnLst>
                                    <p:set>
                                      <p:cBhvr>
                                        <p:cTn id="26" fill="hold"/>
                                        <p:tgtEl>
                                          <p:spTgt spid="162">
                                            <p:txEl>
                                              <p:pRg st="4" end="4"/>
                                            </p:txEl>
                                          </p:spTgt>
                                        </p:tgtEl>
                                        <p:attrNameLst>
                                          <p:attrName>style.visibility</p:attrName>
                                        </p:attrNameLst>
                                      </p:cBhvr>
                                      <p:to>
                                        <p:strVal val="visible"/>
                                      </p:to>
                                    </p:set>
                                    <p:anim calcmode="lin" valueType="num">
                                      <p:cBhvr>
                                        <p:cTn id="27" dur="1000" fill="hold"/>
                                        <p:tgtEl>
                                          <p:spTgt spid="16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Abs val="0"/>
                                  </p:iterate>
                                  <p:childTnLst>
                                    <p:set>
                                      <p:cBhvr>
                                        <p:cTn id="32" fill="hold"/>
                                        <p:tgtEl>
                                          <p:spTgt spid="162">
                                            <p:txEl>
                                              <p:pRg st="5" end="5"/>
                                            </p:txEl>
                                          </p:spTgt>
                                        </p:tgtEl>
                                        <p:attrNameLst>
                                          <p:attrName>style.visibility</p:attrName>
                                        </p:attrNameLst>
                                      </p:cBhvr>
                                      <p:to>
                                        <p:strVal val="visible"/>
                                      </p:to>
                                    </p:set>
                                    <p:anim calcmode="lin" valueType="num">
                                      <p:cBhvr>
                                        <p:cTn id="33" dur="1000" fill="hold"/>
                                        <p:tgtEl>
                                          <p:spTgt spid="16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6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1" nodeType="withEffect">
                                  <p:stCondLst>
                                    <p:cond delay="0"/>
                                  </p:stCondLst>
                                  <p:iterate>
                                    <p:tmAbs val="0"/>
                                  </p:iterate>
                                  <p:childTnLst>
                                    <p:set>
                                      <p:cBhvr>
                                        <p:cTn id="36" fill="hold"/>
                                        <p:tgtEl>
                                          <p:spTgt spid="162">
                                            <p:txEl>
                                              <p:pRg st="6" end="6"/>
                                            </p:txEl>
                                          </p:spTgt>
                                        </p:tgtEl>
                                        <p:attrNameLst>
                                          <p:attrName>style.visibility</p:attrName>
                                        </p:attrNameLst>
                                      </p:cBhvr>
                                      <p:to>
                                        <p:strVal val="visible"/>
                                      </p:to>
                                    </p:set>
                                    <p:anim calcmode="lin" valueType="num">
                                      <p:cBhvr>
                                        <p:cTn id="37" dur="1000" fill="hold"/>
                                        <p:tgtEl>
                                          <p:spTgt spid="16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6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1" nodeType="withEffect">
                                  <p:stCondLst>
                                    <p:cond delay="0"/>
                                  </p:stCondLst>
                                  <p:iterate>
                                    <p:tmAbs val="0"/>
                                  </p:iterate>
                                  <p:childTnLst>
                                    <p:set>
                                      <p:cBhvr>
                                        <p:cTn id="40" fill="hold"/>
                                        <p:tgtEl>
                                          <p:spTgt spid="162">
                                            <p:txEl>
                                              <p:pRg st="7" end="7"/>
                                            </p:txEl>
                                          </p:spTgt>
                                        </p:tgtEl>
                                        <p:attrNameLst>
                                          <p:attrName>style.visibility</p:attrName>
                                        </p:attrNameLst>
                                      </p:cBhvr>
                                      <p:to>
                                        <p:strVal val="visible"/>
                                      </p:to>
                                    </p:set>
                                    <p:anim calcmode="lin" valueType="num">
                                      <p:cBhvr>
                                        <p:cTn id="41" dur="1000" fill="hold"/>
                                        <p:tgtEl>
                                          <p:spTgt spid="16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1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2" nodeType="clickEffect">
                                  <p:stCondLst>
                                    <p:cond delay="0"/>
                                  </p:stCondLst>
                                  <p:iterate>
                                    <p:tmAbs val="0"/>
                                  </p:iterate>
                                  <p:childTnLst>
                                    <p:set>
                                      <p:cBhvr>
                                        <p:cTn id="46" fill="hold"/>
                                        <p:tgtEl>
                                          <p:spTgt spid="161"/>
                                        </p:tgtEl>
                                        <p:attrNameLst>
                                          <p:attrName>style.visibility</p:attrName>
                                        </p:attrNameLst>
                                      </p:cBhvr>
                                      <p:to>
                                        <p:strVal val="visible"/>
                                      </p:to>
                                    </p:set>
                                    <p:anim calcmode="lin" valueType="num">
                                      <p:cBhvr>
                                        <p:cTn id="47" dur="500" fill="hold"/>
                                        <p:tgtEl>
                                          <p:spTgt spid="161"/>
                                        </p:tgtEl>
                                        <p:attrNameLst>
                                          <p:attrName>ppt_x</p:attrName>
                                        </p:attrNameLst>
                                      </p:cBhvr>
                                      <p:tavLst>
                                        <p:tav tm="0">
                                          <p:val>
                                            <p:strVal val="#ppt_x"/>
                                          </p:val>
                                        </p:tav>
                                        <p:tav tm="100000">
                                          <p:val>
                                            <p:strVal val="#ppt_x"/>
                                          </p:val>
                                        </p:tav>
                                      </p:tavLst>
                                    </p:anim>
                                    <p:anim calcmode="lin" valueType="num">
                                      <p:cBhvr>
                                        <p:cTn id="48"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2" animBg="1" advAuto="0"/>
      <p:bldP spid="162"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xfrm>
            <a:off x="609440" y="5334000"/>
            <a:ext cx="10971374" cy="1066800"/>
          </a:xfrm>
          <a:prstGeom prst="rect">
            <a:avLst/>
          </a:prstGeom>
        </p:spPr>
        <p:txBody>
          <a:bodyPr/>
          <a:lstStyle/>
          <a:p>
            <a:r>
              <a:rPr dirty="0"/>
              <a:t>Recovery Opportunities</a:t>
            </a:r>
          </a:p>
        </p:txBody>
      </p:sp>
      <p:sp>
        <p:nvSpPr>
          <p:cNvPr id="106" name="Content Placeholder 2"/>
          <p:cNvSpPr txBox="1">
            <a:spLocks noGrp="1"/>
          </p:cNvSpPr>
          <p:nvPr>
            <p:ph type="body" idx="1"/>
          </p:nvPr>
        </p:nvSpPr>
        <p:spPr>
          <a:xfrm>
            <a:off x="912812" y="533398"/>
            <a:ext cx="10058401" cy="1066801"/>
          </a:xfrm>
          <a:prstGeom prst="rect">
            <a:avLst/>
          </a:prstGeom>
        </p:spPr>
        <p:txBody>
          <a:bodyPr/>
          <a:lstStyle/>
          <a:p>
            <a:pPr marL="221742" indent="-221742" defTabSz="886968">
              <a:spcBef>
                <a:spcPts val="1700"/>
              </a:spcBef>
              <a:defRPr sz="2716"/>
            </a:pPr>
            <a:r>
              <a:rPr dirty="0"/>
              <a:t>Unprecedented population growth creates a recovery gap in the North Dallas area.  </a:t>
            </a:r>
          </a:p>
          <a:p>
            <a:pPr marL="221742" indent="-221742" defTabSz="886968">
              <a:spcBef>
                <a:spcPts val="1700"/>
              </a:spcBef>
              <a:defRPr sz="2716"/>
            </a:pPr>
            <a:endParaRPr lang="en-US" dirty="0"/>
          </a:p>
          <a:p>
            <a:pPr marL="221742" indent="-221742" defTabSz="886968">
              <a:spcBef>
                <a:spcPts val="1700"/>
              </a:spcBef>
              <a:defRPr sz="2716"/>
            </a:pPr>
            <a:endParaRPr lang="en-US" dirty="0"/>
          </a:p>
          <a:p>
            <a:pPr marL="221742" indent="-221742" defTabSz="886968">
              <a:spcBef>
                <a:spcPts val="1700"/>
              </a:spcBef>
              <a:defRPr sz="2716"/>
            </a:pPr>
            <a:endParaRPr lang="en-US" dirty="0"/>
          </a:p>
        </p:txBody>
      </p:sp>
      <p:sp>
        <p:nvSpPr>
          <p:cNvPr id="2" name="TextBox 1">
            <a:extLst>
              <a:ext uri="{FF2B5EF4-FFF2-40B4-BE49-F238E27FC236}">
                <a16:creationId xmlns:a16="http://schemas.microsoft.com/office/drawing/2014/main" id="{7F53420E-C655-6F77-4218-029E92DF45A5}"/>
              </a:ext>
            </a:extLst>
          </p:cNvPr>
          <p:cNvSpPr txBox="1"/>
          <p:nvPr/>
        </p:nvSpPr>
        <p:spPr>
          <a:xfrm>
            <a:off x="768657" y="2505671"/>
            <a:ext cx="3350334" cy="184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2400" dirty="0"/>
              <a:t>Population growth brings increased numbers of people predisposed to addictions.</a:t>
            </a:r>
          </a:p>
          <a:p>
            <a:pPr marL="0" marR="0" indent="0" algn="ctr"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308C0BD2-E161-5B5C-2478-C0C4975AFFA0}"/>
              </a:ext>
            </a:extLst>
          </p:cNvPr>
          <p:cNvPicPr>
            <a:picLocks noChangeAspect="1"/>
          </p:cNvPicPr>
          <p:nvPr/>
        </p:nvPicPr>
        <p:blipFill>
          <a:blip r:embed="rId3"/>
          <a:stretch>
            <a:fillRect/>
          </a:stretch>
        </p:blipFill>
        <p:spPr>
          <a:xfrm>
            <a:off x="4438300" y="1581149"/>
            <a:ext cx="6972343" cy="4226983"/>
          </a:xfrm>
          <a:prstGeom prst="rect">
            <a:avLst/>
          </a:prstGeom>
        </p:spPr>
      </p:pic>
    </p:spTree>
    <p:extLst>
      <p:ext uri="{BB962C8B-B14F-4D97-AF65-F5344CB8AC3E}">
        <p14:creationId xmlns:p14="http://schemas.microsoft.com/office/powerpoint/2010/main" val="526598796"/>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1000" fill="hold"/>
                                        <p:tgtEl>
                                          <p:spTgt spid="106">
                                            <p:bg/>
                                          </p:spTgt>
                                        </p:tgtEl>
                                        <p:attrNameLst>
                                          <p:attrName>ppt_x</p:attrName>
                                        </p:attrNameLst>
                                      </p:cBhvr>
                                      <p:tavLst>
                                        <p:tav tm="0">
                                          <p:val>
                                            <p:strVal val="#ppt_x"/>
                                          </p:val>
                                        </p:tav>
                                        <p:tav tm="100000">
                                          <p:val>
                                            <p:strVal val="#ppt_x"/>
                                          </p:val>
                                        </p:tav>
                                      </p:tavLst>
                                    </p:anim>
                                    <p:anim calcmode="lin" valueType="num">
                                      <p:cBhvr>
                                        <p:cTn id="8" dur="1000" fill="hold"/>
                                        <p:tgtEl>
                                          <p:spTgt spid="10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10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xfrm>
            <a:off x="609440" y="5334000"/>
            <a:ext cx="10971374" cy="1066800"/>
          </a:xfrm>
          <a:prstGeom prst="rect">
            <a:avLst/>
          </a:prstGeom>
        </p:spPr>
        <p:txBody>
          <a:bodyPr/>
          <a:lstStyle/>
          <a:p>
            <a:r>
              <a:rPr dirty="0"/>
              <a:t>Recovery Opportunities</a:t>
            </a:r>
          </a:p>
        </p:txBody>
      </p:sp>
      <p:sp>
        <p:nvSpPr>
          <p:cNvPr id="106" name="Content Placeholder 2"/>
          <p:cNvSpPr txBox="1">
            <a:spLocks noGrp="1"/>
          </p:cNvSpPr>
          <p:nvPr>
            <p:ph type="body" idx="1"/>
          </p:nvPr>
        </p:nvSpPr>
        <p:spPr>
          <a:xfrm>
            <a:off x="912812" y="533398"/>
            <a:ext cx="10058401" cy="1066801"/>
          </a:xfrm>
          <a:prstGeom prst="rect">
            <a:avLst/>
          </a:prstGeom>
        </p:spPr>
        <p:txBody>
          <a:bodyPr/>
          <a:lstStyle/>
          <a:p>
            <a:pPr marL="221742" indent="-221742" defTabSz="886968">
              <a:spcBef>
                <a:spcPts val="1700"/>
              </a:spcBef>
              <a:defRPr sz="2716"/>
            </a:pPr>
            <a:r>
              <a:rPr dirty="0"/>
              <a:t>Unprecedented population growth creates a recovery gap in the North Dallas area.  </a:t>
            </a:r>
          </a:p>
          <a:p>
            <a:pPr marL="221742" indent="-221742" defTabSz="886968">
              <a:spcBef>
                <a:spcPts val="1700"/>
              </a:spcBef>
              <a:defRPr sz="2716"/>
            </a:pPr>
            <a:endParaRPr lang="en-US" dirty="0"/>
          </a:p>
          <a:p>
            <a:pPr marL="221742" indent="-221742" defTabSz="886968">
              <a:spcBef>
                <a:spcPts val="1700"/>
              </a:spcBef>
              <a:defRPr sz="2716"/>
            </a:pPr>
            <a:endParaRPr lang="en-US" dirty="0"/>
          </a:p>
          <a:p>
            <a:pPr marL="221742" indent="-221742" defTabSz="886968">
              <a:spcBef>
                <a:spcPts val="1700"/>
              </a:spcBef>
              <a:defRPr sz="2716"/>
            </a:pPr>
            <a:endParaRPr lang="en-US" dirty="0"/>
          </a:p>
        </p:txBody>
      </p:sp>
      <p:sp>
        <p:nvSpPr>
          <p:cNvPr id="2" name="TextBox 1">
            <a:extLst>
              <a:ext uri="{FF2B5EF4-FFF2-40B4-BE49-F238E27FC236}">
                <a16:creationId xmlns:a16="http://schemas.microsoft.com/office/drawing/2014/main" id="{7F53420E-C655-6F77-4218-029E92DF45A5}"/>
              </a:ext>
            </a:extLst>
          </p:cNvPr>
          <p:cNvSpPr txBox="1"/>
          <p:nvPr/>
        </p:nvSpPr>
        <p:spPr>
          <a:xfrm>
            <a:off x="768657" y="2505671"/>
            <a:ext cx="3350334" cy="184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2400" dirty="0"/>
              <a:t>Population growth brings increased numbers of people predisposed to addictions.</a:t>
            </a:r>
          </a:p>
          <a:p>
            <a:pPr marL="0" marR="0" indent="0" algn="ctr"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430186717"/>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1000" fill="hold"/>
                                        <p:tgtEl>
                                          <p:spTgt spid="106">
                                            <p:bg/>
                                          </p:spTgt>
                                        </p:tgtEl>
                                        <p:attrNameLst>
                                          <p:attrName>ppt_x</p:attrName>
                                        </p:attrNameLst>
                                      </p:cBhvr>
                                      <p:tavLst>
                                        <p:tav tm="0">
                                          <p:val>
                                            <p:strVal val="#ppt_x"/>
                                          </p:val>
                                        </p:tav>
                                        <p:tav tm="100000">
                                          <p:val>
                                            <p:strVal val="#ppt_x"/>
                                          </p:val>
                                        </p:tav>
                                      </p:tavLst>
                                    </p:anim>
                                    <p:anim calcmode="lin" valueType="num">
                                      <p:cBhvr>
                                        <p:cTn id="8" dur="1000" fill="hold"/>
                                        <p:tgtEl>
                                          <p:spTgt spid="10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10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
            <a:extLst>
              <a:ext uri="{FF2B5EF4-FFF2-40B4-BE49-F238E27FC236}">
                <a16:creationId xmlns:a16="http://schemas.microsoft.com/office/drawing/2014/main" id="{0EE9C8F5-61B2-9393-022A-6C15D3CC03E8}"/>
              </a:ext>
            </a:extLst>
          </p:cNvPr>
          <p:cNvPicPr>
            <a:picLocks noChangeAspect="1"/>
          </p:cNvPicPr>
          <p:nvPr/>
        </p:nvPicPr>
        <p:blipFill rotWithShape="1">
          <a:blip r:embed="rId3">
            <a:extLst>
              <a:ext uri="{28A0092B-C50C-407E-A947-70E740481C1C}">
                <a14:useLocalDpi xmlns:a14="http://schemas.microsoft.com/office/drawing/2010/main" val="0"/>
              </a:ext>
            </a:extLst>
          </a:blip>
          <a:srcRect b="16572"/>
          <a:stretch/>
        </p:blipFill>
        <p:spPr>
          <a:xfrm>
            <a:off x="1572126" y="127632"/>
            <a:ext cx="9512971" cy="5530766"/>
          </a:xfrm>
          <a:prstGeom prst="rect">
            <a:avLst/>
          </a:prstGeom>
        </p:spPr>
      </p:pic>
      <p:sp>
        <p:nvSpPr>
          <p:cNvPr id="4" name="TextBox 3">
            <a:extLst>
              <a:ext uri="{FF2B5EF4-FFF2-40B4-BE49-F238E27FC236}">
                <a16:creationId xmlns:a16="http://schemas.microsoft.com/office/drawing/2014/main" id="{ECB3893C-963B-9F3C-BCB3-91797A61537C}"/>
              </a:ext>
            </a:extLst>
          </p:cNvPr>
          <p:cNvSpPr txBox="1"/>
          <p:nvPr/>
        </p:nvSpPr>
        <p:spPr>
          <a:xfrm>
            <a:off x="2566739" y="5754651"/>
            <a:ext cx="2310061"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000000"/>
                </a:solidFill>
                <a:effectLst/>
                <a:uFillTx/>
                <a:latin typeface="+mn-lt"/>
                <a:ea typeface="+mn-ea"/>
                <a:cs typeface="+mn-cs"/>
                <a:sym typeface="Calibri"/>
              </a:rPr>
              <a:t>WHY?</a:t>
            </a:r>
          </a:p>
        </p:txBody>
      </p:sp>
      <p:pic>
        <p:nvPicPr>
          <p:cNvPr id="6" name="Picture 5" descr="A screenshot of a graph">
            <a:extLst>
              <a:ext uri="{FF2B5EF4-FFF2-40B4-BE49-F238E27FC236}">
                <a16:creationId xmlns:a16="http://schemas.microsoft.com/office/drawing/2014/main" id="{54D60269-02E7-E60F-AF17-38B5011D9743}"/>
              </a:ext>
            </a:extLst>
          </p:cNvPr>
          <p:cNvPicPr>
            <a:picLocks noChangeAspect="1"/>
          </p:cNvPicPr>
          <p:nvPr/>
        </p:nvPicPr>
        <p:blipFill rotWithShape="1">
          <a:blip r:embed="rId3">
            <a:extLst>
              <a:ext uri="{28A0092B-C50C-407E-A947-70E740481C1C}">
                <a14:useLocalDpi xmlns:a14="http://schemas.microsoft.com/office/drawing/2010/main" val="0"/>
              </a:ext>
            </a:extLst>
          </a:blip>
          <a:srcRect l="38158" t="105576" r="-10367" b="-21118"/>
          <a:stretch/>
        </p:blipFill>
        <p:spPr>
          <a:xfrm>
            <a:off x="5367754" y="5789946"/>
            <a:ext cx="4401888" cy="660233"/>
          </a:xfrm>
          <a:prstGeom prst="rect">
            <a:avLst/>
          </a:prstGeom>
        </p:spPr>
      </p:pic>
      <p:sp>
        <p:nvSpPr>
          <p:cNvPr id="9" name="TextBox 8">
            <a:extLst>
              <a:ext uri="{FF2B5EF4-FFF2-40B4-BE49-F238E27FC236}">
                <a16:creationId xmlns:a16="http://schemas.microsoft.com/office/drawing/2014/main" id="{8054DEF7-97A3-F012-B485-8E0B222F7A1E}"/>
              </a:ext>
            </a:extLst>
          </p:cNvPr>
          <p:cNvSpPr txBox="1"/>
          <p:nvPr/>
        </p:nvSpPr>
        <p:spPr>
          <a:xfrm>
            <a:off x="5078998" y="5909192"/>
            <a:ext cx="581359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Collin County is the 2</a:t>
            </a:r>
            <a:r>
              <a:rPr kumimoji="0" lang="en-US" sz="1800" b="1" i="0" u="none" strike="noStrike" cap="none" spc="0" normalizeH="0" baseline="30000" dirty="0">
                <a:ln>
                  <a:noFill/>
                </a:ln>
                <a:solidFill>
                  <a:srgbClr val="000000"/>
                </a:solidFill>
                <a:effectLst/>
                <a:uFillTx/>
                <a:latin typeface="+mn-lt"/>
                <a:ea typeface="+mn-ea"/>
                <a:cs typeface="+mn-cs"/>
                <a:sym typeface="Calibri"/>
              </a:rPr>
              <a:t>nd</a:t>
            </a:r>
            <a:r>
              <a:rPr kumimoji="0" lang="en-US" sz="1800" b="1" i="0" u="none" strike="noStrike" cap="none" spc="0" normalizeH="0" baseline="0" dirty="0">
                <a:ln>
                  <a:noFill/>
                </a:ln>
                <a:solidFill>
                  <a:srgbClr val="000000"/>
                </a:solidFill>
                <a:effectLst/>
                <a:uFillTx/>
                <a:latin typeface="+mn-lt"/>
                <a:ea typeface="+mn-ea"/>
                <a:cs typeface="+mn-cs"/>
                <a:sym typeface="Calibri"/>
              </a:rPr>
              <a:t> Fastest Growing County in Texas, and the 3</a:t>
            </a:r>
            <a:r>
              <a:rPr kumimoji="0" lang="en-US" sz="1800" b="1" i="0" u="none" strike="noStrike" cap="none" spc="0" normalizeH="0" baseline="30000" dirty="0">
                <a:ln>
                  <a:noFill/>
                </a:ln>
                <a:solidFill>
                  <a:srgbClr val="000000"/>
                </a:solidFill>
                <a:effectLst/>
                <a:uFillTx/>
                <a:latin typeface="+mn-lt"/>
                <a:ea typeface="+mn-ea"/>
                <a:cs typeface="+mn-cs"/>
                <a:sym typeface="Calibri"/>
              </a:rPr>
              <a:t>rd</a:t>
            </a:r>
            <a:r>
              <a:rPr kumimoji="0" lang="en-US" sz="1800" b="1" i="0" u="none" strike="noStrike" cap="none" spc="0" normalizeH="0" baseline="0" dirty="0">
                <a:ln>
                  <a:noFill/>
                </a:ln>
                <a:solidFill>
                  <a:srgbClr val="000000"/>
                </a:solidFill>
                <a:effectLst/>
                <a:uFillTx/>
                <a:latin typeface="+mn-lt"/>
                <a:ea typeface="+mn-ea"/>
                <a:cs typeface="+mn-cs"/>
                <a:sym typeface="Calibri"/>
              </a:rPr>
              <a:t> Fastest Growing County in the United States.</a:t>
            </a:r>
          </a:p>
        </p:txBody>
      </p:sp>
    </p:spTree>
    <p:extLst>
      <p:ext uri="{BB962C8B-B14F-4D97-AF65-F5344CB8AC3E}">
        <p14:creationId xmlns:p14="http://schemas.microsoft.com/office/powerpoint/2010/main" val="3109001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ontent Placeholder 2"/>
          <p:cNvSpPr txBox="1">
            <a:spLocks noGrp="1"/>
          </p:cNvSpPr>
          <p:nvPr>
            <p:ph type="body" idx="1"/>
          </p:nvPr>
        </p:nvSpPr>
        <p:spPr>
          <a:xfrm>
            <a:off x="3008047" y="198449"/>
            <a:ext cx="6440753" cy="864204"/>
          </a:xfrm>
          <a:prstGeom prst="rect">
            <a:avLst/>
          </a:prstGeom>
        </p:spPr>
        <p:txBody>
          <a:bodyPr/>
          <a:lstStyle/>
          <a:p>
            <a:pPr marL="0" indent="0" defTabSz="886968">
              <a:spcBef>
                <a:spcPts val="1700"/>
              </a:spcBef>
              <a:buNone/>
              <a:defRPr sz="2716"/>
            </a:pPr>
            <a:r>
              <a:rPr dirty="0"/>
              <a:t>Unprecedented population growth creates a recovery gap in the North Dallas area.  </a:t>
            </a:r>
          </a:p>
          <a:p>
            <a:pPr marL="221742" indent="-221742" defTabSz="886968">
              <a:spcBef>
                <a:spcPts val="1700"/>
              </a:spcBef>
              <a:defRPr sz="2716"/>
            </a:pPr>
            <a:endParaRPr lang="en-US" dirty="0"/>
          </a:p>
          <a:p>
            <a:pPr marL="221742" indent="-221742" defTabSz="886968">
              <a:spcBef>
                <a:spcPts val="1700"/>
              </a:spcBef>
              <a:defRPr sz="2716"/>
            </a:pPr>
            <a:endParaRPr lang="en-US" dirty="0"/>
          </a:p>
          <a:p>
            <a:pPr marL="221742" indent="-221742" defTabSz="886968">
              <a:spcBef>
                <a:spcPts val="1700"/>
              </a:spcBef>
              <a:defRPr sz="2716"/>
            </a:pPr>
            <a:endParaRPr lang="en-US" dirty="0"/>
          </a:p>
        </p:txBody>
      </p:sp>
      <p:pic>
        <p:nvPicPr>
          <p:cNvPr id="1026" name="Picture 2">
            <a:extLst>
              <a:ext uri="{FF2B5EF4-FFF2-40B4-BE49-F238E27FC236}">
                <a16:creationId xmlns:a16="http://schemas.microsoft.com/office/drawing/2014/main" id="{4A25E605-D564-6035-16DD-C9311798F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685" y="1062652"/>
            <a:ext cx="7250515" cy="5810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
                                            <p:bg/>
                                          </p:spTgt>
                                        </p:tgtEl>
                                        <p:attrNameLst>
                                          <p:attrName>style.visibility</p:attrName>
                                        </p:attrNameLst>
                                      </p:cBhvr>
                                      <p:to>
                                        <p:strVal val="visible"/>
                                      </p:to>
                                    </p:set>
                                    <p:anim calcmode="lin" valueType="num">
                                      <p:cBhvr additive="base">
                                        <p:cTn id="7" dur="500" fill="hold"/>
                                        <p:tgtEl>
                                          <p:spTgt spid="10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anim calcmode="lin" valueType="num">
                                      <p:cBhvr additive="base">
                                        <p:cTn id="13"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608725" y="5486398"/>
            <a:ext cx="10971374" cy="1066801"/>
          </a:xfrm>
          <a:prstGeom prst="rect">
            <a:avLst/>
          </a:prstGeom>
        </p:spPr>
        <p:txBody>
          <a:bodyPr/>
          <a:lstStyle/>
          <a:p>
            <a:r>
              <a:t>82 Meetings per week in the North McKinney area</a:t>
            </a:r>
          </a:p>
        </p:txBody>
      </p:sp>
      <p:graphicFrame>
        <p:nvGraphicFramePr>
          <p:cNvPr id="130" name="Content Placeholder 5"/>
          <p:cNvGraphicFramePr/>
          <p:nvPr>
            <p:extLst>
              <p:ext uri="{D42A27DB-BD31-4B8C-83A1-F6EECF244321}">
                <p14:modId xmlns:p14="http://schemas.microsoft.com/office/powerpoint/2010/main" val="2701161131"/>
              </p:ext>
            </p:extLst>
          </p:nvPr>
        </p:nvGraphicFramePr>
        <p:xfrm>
          <a:off x="1217612" y="304800"/>
          <a:ext cx="9220200" cy="5432844"/>
        </p:xfrm>
        <a:graphic>
          <a:graphicData uri="http://schemas.openxmlformats.org/drawingml/2006/table">
            <a:tbl>
              <a:tblPr firstRow="1">
                <a:tableStyleId>{4C3C2611-4C71-4FC5-86AE-919BDF0F9419}</a:tableStyleId>
              </a:tblPr>
              <a:tblGrid>
                <a:gridCol w="3200400">
                  <a:extLst>
                    <a:ext uri="{9D8B030D-6E8A-4147-A177-3AD203B41FA5}">
                      <a16:colId xmlns:a16="http://schemas.microsoft.com/office/drawing/2014/main" val="20000"/>
                    </a:ext>
                  </a:extLst>
                </a:gridCol>
                <a:gridCol w="2134144">
                  <a:extLst>
                    <a:ext uri="{9D8B030D-6E8A-4147-A177-3AD203B41FA5}">
                      <a16:colId xmlns:a16="http://schemas.microsoft.com/office/drawing/2014/main" val="20001"/>
                    </a:ext>
                  </a:extLst>
                </a:gridCol>
                <a:gridCol w="1990607">
                  <a:extLst>
                    <a:ext uri="{9D8B030D-6E8A-4147-A177-3AD203B41FA5}">
                      <a16:colId xmlns:a16="http://schemas.microsoft.com/office/drawing/2014/main" val="20002"/>
                    </a:ext>
                  </a:extLst>
                </a:gridCol>
                <a:gridCol w="1895049">
                  <a:extLst>
                    <a:ext uri="{9D8B030D-6E8A-4147-A177-3AD203B41FA5}">
                      <a16:colId xmlns:a16="http://schemas.microsoft.com/office/drawing/2014/main" val="20003"/>
                    </a:ext>
                  </a:extLst>
                </a:gridCol>
              </a:tblGrid>
              <a:tr h="621079">
                <a:tc>
                  <a:txBody>
                    <a:bodyPr/>
                    <a:lstStyle/>
                    <a:p>
                      <a:pPr algn="l">
                        <a:spcBef>
                          <a:spcPts val="400"/>
                        </a:spcBef>
                        <a:defRPr sz="1800" b="0"/>
                      </a:pPr>
                      <a:r>
                        <a:rPr b="1"/>
                        <a:t>Collin County Group</a:t>
                      </a:r>
                    </a:p>
                  </a:txBody>
                  <a:tcPr marL="45720" marR="45720" horzOverflow="overflow"/>
                </a:tc>
                <a:tc>
                  <a:txBody>
                    <a:bodyPr/>
                    <a:lstStyle/>
                    <a:p>
                      <a:pPr algn="ctr">
                        <a:spcBef>
                          <a:spcPts val="400"/>
                        </a:spcBef>
                        <a:defRPr sz="1800" b="0"/>
                      </a:pPr>
                      <a:r>
                        <a:rPr b="1"/>
                        <a:t>Number Weekly AA Meetings*</a:t>
                      </a:r>
                    </a:p>
                  </a:txBody>
                  <a:tcPr marL="45720" marR="45720" horzOverflow="overflow"/>
                </a:tc>
                <a:tc>
                  <a:txBody>
                    <a:bodyPr/>
                    <a:lstStyle/>
                    <a:p>
                      <a:pPr algn="ctr">
                        <a:spcBef>
                          <a:spcPts val="400"/>
                        </a:spcBef>
                        <a:defRPr sz="1800" b="0"/>
                      </a:pPr>
                      <a:r>
                        <a:rPr b="1">
                          <a:latin typeface="Garamond"/>
                          <a:ea typeface="Garamond"/>
                          <a:cs typeface="Garamond"/>
                          <a:sym typeface="Garamond"/>
                        </a:rPr>
                        <a:t>Number Weekly Alanon Meetings*</a:t>
                      </a:r>
                    </a:p>
                  </a:txBody>
                  <a:tcPr marL="45720" marR="45720" horzOverflow="overflow"/>
                </a:tc>
                <a:tc>
                  <a:txBody>
                    <a:bodyPr/>
                    <a:lstStyle/>
                    <a:p>
                      <a:pPr algn="ctr">
                        <a:spcBef>
                          <a:spcPts val="400"/>
                        </a:spcBef>
                        <a:defRPr sz="1800" b="0"/>
                      </a:pPr>
                      <a:r>
                        <a:rPr b="1"/>
                        <a:t>Number Weekly NA Meetings*</a:t>
                      </a:r>
                    </a:p>
                  </a:txBody>
                  <a:tcPr marL="45720" marR="45720" horzOverflow="overflow"/>
                </a:tc>
                <a:extLst>
                  <a:ext uri="{0D108BD9-81ED-4DB2-BD59-A6C34878D82A}">
                    <a16:rowId xmlns:a16="http://schemas.microsoft.com/office/drawing/2014/main" val="10000"/>
                  </a:ext>
                </a:extLst>
              </a:tr>
              <a:tr h="453251">
                <a:tc>
                  <a:txBody>
                    <a:bodyPr/>
                    <a:lstStyle/>
                    <a:p>
                      <a:pPr algn="l">
                        <a:spcBef>
                          <a:spcPts val="400"/>
                        </a:spcBef>
                        <a:defRPr sz="1800"/>
                      </a:pPr>
                      <a:r>
                        <a:t>McKinney Miracle Group</a:t>
                      </a:r>
                    </a:p>
                  </a:txBody>
                  <a:tcPr marL="45720" marR="45720" anchor="ctr" horzOverflow="overflow"/>
                </a:tc>
                <a:tc>
                  <a:txBody>
                    <a:bodyPr/>
                    <a:lstStyle/>
                    <a:p>
                      <a:pPr algn="ctr">
                        <a:spcBef>
                          <a:spcPts val="400"/>
                        </a:spcBef>
                        <a:defRPr sz="1800"/>
                      </a:pPr>
                      <a:r>
                        <a:t>20</a:t>
                      </a:r>
                    </a:p>
                  </a:txBody>
                  <a:tcPr marL="45720" marR="45720" anchor="ctr" horzOverflow="overflow"/>
                </a:tc>
                <a:tc>
                  <a:txBody>
                    <a:bodyPr/>
                    <a:lstStyle/>
                    <a:p>
                      <a:pPr algn="ctr">
                        <a:spcBef>
                          <a:spcPts val="400"/>
                        </a:spcBef>
                        <a:defRPr sz="1800"/>
                      </a:pPr>
                      <a:r>
                        <a:t>2</a:t>
                      </a:r>
                    </a:p>
                  </a:txBody>
                  <a:tcPr marL="45720" marR="45720" anchor="ctr" horzOverflow="overflow"/>
                </a:tc>
                <a:tc>
                  <a:txBody>
                    <a:bodyPr/>
                    <a:lstStyle/>
                    <a:p>
                      <a:pPr algn="l">
                        <a:defRPr sz="1800"/>
                      </a:pPr>
                      <a:endParaRPr/>
                    </a:p>
                  </a:txBody>
                  <a:tcPr marL="45720" marR="45720" anchor="ctr" horzOverflow="overflow"/>
                </a:tc>
                <a:extLst>
                  <a:ext uri="{0D108BD9-81ED-4DB2-BD59-A6C34878D82A}">
                    <a16:rowId xmlns:a16="http://schemas.microsoft.com/office/drawing/2014/main" val="10001"/>
                  </a:ext>
                </a:extLst>
              </a:tr>
              <a:tr h="362116">
                <a:tc>
                  <a:txBody>
                    <a:bodyPr/>
                    <a:lstStyle/>
                    <a:p>
                      <a:pPr algn="l">
                        <a:spcBef>
                          <a:spcPts val="400"/>
                        </a:spcBef>
                        <a:defRPr sz="1800"/>
                      </a:pPr>
                      <a:r>
                        <a:t>McKinney Fellowship</a:t>
                      </a:r>
                    </a:p>
                  </a:txBody>
                  <a:tcPr marL="45720" marR="45720" anchor="ctr" horzOverflow="overflow">
                    <a:noFill/>
                  </a:tcPr>
                </a:tc>
                <a:tc>
                  <a:txBody>
                    <a:bodyPr/>
                    <a:lstStyle/>
                    <a:p>
                      <a:pPr algn="ctr">
                        <a:spcBef>
                          <a:spcPts val="400"/>
                        </a:spcBef>
                        <a:defRPr sz="1800"/>
                      </a:pPr>
                      <a:r>
                        <a:t>21</a:t>
                      </a:r>
                    </a:p>
                  </a:txBody>
                  <a:tcPr marL="45720" marR="45720" anchor="ctr" horzOverflow="overflow">
                    <a:noFill/>
                  </a:tcPr>
                </a:tc>
                <a:tc>
                  <a:txBody>
                    <a:bodyPr/>
                    <a:lstStyle/>
                    <a:p>
                      <a:pPr algn="ctr">
                        <a:spcBef>
                          <a:spcPts val="400"/>
                        </a:spcBef>
                        <a:defRPr sz="1800"/>
                      </a:pPr>
                      <a:r>
                        <a:t>3</a:t>
                      </a:r>
                    </a:p>
                  </a:txBody>
                  <a:tcPr marL="45720" marR="45720" anchor="ctr" horzOverflow="overflow">
                    <a:noFill/>
                  </a:tcPr>
                </a:tc>
                <a:tc>
                  <a:txBody>
                    <a:bodyPr/>
                    <a:lstStyle/>
                    <a:p>
                      <a:pPr algn="l">
                        <a:defRPr sz="1800"/>
                      </a:pPr>
                      <a:endParaRPr/>
                    </a:p>
                  </a:txBody>
                  <a:tcPr marL="45720" marR="45720" anchor="ctr" horzOverflow="overflow">
                    <a:noFill/>
                  </a:tcPr>
                </a:tc>
                <a:extLst>
                  <a:ext uri="{0D108BD9-81ED-4DB2-BD59-A6C34878D82A}">
                    <a16:rowId xmlns:a16="http://schemas.microsoft.com/office/drawing/2014/main" val="10002"/>
                  </a:ext>
                </a:extLst>
              </a:tr>
              <a:tr h="433468">
                <a:tc>
                  <a:txBody>
                    <a:bodyPr/>
                    <a:lstStyle/>
                    <a:p>
                      <a:pPr algn="l">
                        <a:spcBef>
                          <a:spcPts val="400"/>
                        </a:spcBef>
                        <a:defRPr sz="1800"/>
                      </a:pPr>
                      <a:r>
                        <a:t>Melissa Area</a:t>
                      </a:r>
                    </a:p>
                  </a:txBody>
                  <a:tcPr marL="45720" marR="45720" anchor="ctr" horzOverflow="overflow"/>
                </a:tc>
                <a:tc>
                  <a:txBody>
                    <a:bodyPr/>
                    <a:lstStyle/>
                    <a:p>
                      <a:pPr algn="ctr">
                        <a:spcBef>
                          <a:spcPts val="400"/>
                        </a:spcBef>
                        <a:defRPr sz="1800"/>
                      </a:pPr>
                      <a:r>
                        <a:t>3</a:t>
                      </a:r>
                    </a:p>
                  </a:txBody>
                  <a:tcPr marL="45720" marR="45720" anchor="ctr" horzOverflow="overflow"/>
                </a:tc>
                <a:tc>
                  <a:txBody>
                    <a:bodyPr/>
                    <a:lstStyle/>
                    <a:p>
                      <a:pPr algn="ctr">
                        <a:spcBef>
                          <a:spcPts val="400"/>
                        </a:spcBef>
                        <a:defRPr sz="1800"/>
                      </a:pPr>
                      <a:r>
                        <a:t>X</a:t>
                      </a:r>
                    </a:p>
                  </a:txBody>
                  <a:tcPr marL="45720" marR="45720" anchor="ctr" horzOverflow="overflow"/>
                </a:tc>
                <a:tc>
                  <a:txBody>
                    <a:bodyPr/>
                    <a:lstStyle/>
                    <a:p>
                      <a:pPr algn="l">
                        <a:defRPr sz="1800"/>
                      </a:pPr>
                      <a:endParaRPr/>
                    </a:p>
                  </a:txBody>
                  <a:tcPr marL="45720" marR="45720" anchor="ctr" horzOverflow="overflow"/>
                </a:tc>
                <a:extLst>
                  <a:ext uri="{0D108BD9-81ED-4DB2-BD59-A6C34878D82A}">
                    <a16:rowId xmlns:a16="http://schemas.microsoft.com/office/drawing/2014/main" val="10003"/>
                  </a:ext>
                </a:extLst>
              </a:tr>
              <a:tr h="433468">
                <a:tc>
                  <a:txBody>
                    <a:bodyPr/>
                    <a:lstStyle/>
                    <a:p>
                      <a:pPr algn="l">
                        <a:spcBef>
                          <a:spcPts val="400"/>
                        </a:spcBef>
                        <a:defRPr sz="1800"/>
                      </a:pPr>
                      <a:r>
                        <a:t>Van Alstyne</a:t>
                      </a:r>
                    </a:p>
                  </a:txBody>
                  <a:tcPr marL="45720" marR="45720" anchor="ctr" horzOverflow="overflow">
                    <a:noFill/>
                  </a:tcPr>
                </a:tc>
                <a:tc>
                  <a:txBody>
                    <a:bodyPr/>
                    <a:lstStyle/>
                    <a:p>
                      <a:pPr algn="ctr">
                        <a:spcBef>
                          <a:spcPts val="400"/>
                        </a:spcBef>
                        <a:defRPr sz="1800"/>
                      </a:pPr>
                      <a:r>
                        <a:t>5</a:t>
                      </a:r>
                    </a:p>
                  </a:txBody>
                  <a:tcPr marL="45720" marR="45720" anchor="ctr" horzOverflow="overflow">
                    <a:noFill/>
                  </a:tcPr>
                </a:tc>
                <a:tc>
                  <a:txBody>
                    <a:bodyPr/>
                    <a:lstStyle/>
                    <a:p>
                      <a:pPr algn="ctr">
                        <a:spcBef>
                          <a:spcPts val="400"/>
                        </a:spcBef>
                        <a:defRPr sz="1800"/>
                      </a:pPr>
                      <a:r>
                        <a:t>1</a:t>
                      </a:r>
                    </a:p>
                  </a:txBody>
                  <a:tcPr marL="45720" marR="45720" anchor="ctr" horzOverflow="overflow">
                    <a:noFill/>
                  </a:tcPr>
                </a:tc>
                <a:tc>
                  <a:txBody>
                    <a:bodyPr/>
                    <a:lstStyle/>
                    <a:p>
                      <a:pPr algn="l">
                        <a:defRPr sz="1800"/>
                      </a:pPr>
                      <a:endParaRPr/>
                    </a:p>
                  </a:txBody>
                  <a:tcPr marL="45720" marR="45720" anchor="ctr" horzOverflow="overflow">
                    <a:noFill/>
                  </a:tcPr>
                </a:tc>
                <a:extLst>
                  <a:ext uri="{0D108BD9-81ED-4DB2-BD59-A6C34878D82A}">
                    <a16:rowId xmlns:a16="http://schemas.microsoft.com/office/drawing/2014/main" val="10004"/>
                  </a:ext>
                </a:extLst>
              </a:tr>
              <a:tr h="433468">
                <a:tc>
                  <a:txBody>
                    <a:bodyPr/>
                    <a:lstStyle/>
                    <a:p>
                      <a:pPr algn="l">
                        <a:spcBef>
                          <a:spcPts val="400"/>
                        </a:spcBef>
                        <a:defRPr sz="1800"/>
                      </a:pPr>
                      <a:r>
                        <a:t>Open Door Group</a:t>
                      </a:r>
                    </a:p>
                  </a:txBody>
                  <a:tcPr marL="45720" marR="45720" anchor="ctr" horzOverflow="overflow"/>
                </a:tc>
                <a:tc>
                  <a:txBody>
                    <a:bodyPr/>
                    <a:lstStyle/>
                    <a:p>
                      <a:pPr algn="ctr">
                        <a:spcBef>
                          <a:spcPts val="400"/>
                        </a:spcBef>
                        <a:defRPr sz="1800"/>
                      </a:pPr>
                      <a:r>
                        <a:t>3</a:t>
                      </a:r>
                    </a:p>
                  </a:txBody>
                  <a:tcPr marL="45720" marR="45720" anchor="ctr" horzOverflow="overflow"/>
                </a:tc>
                <a:tc>
                  <a:txBody>
                    <a:bodyPr/>
                    <a:lstStyle/>
                    <a:p>
                      <a:pPr algn="ctr">
                        <a:spcBef>
                          <a:spcPts val="400"/>
                        </a:spcBef>
                        <a:defRPr sz="1800"/>
                      </a:pPr>
                      <a:r>
                        <a:t>X</a:t>
                      </a:r>
                    </a:p>
                  </a:txBody>
                  <a:tcPr marL="45720" marR="45720" anchor="ctr" horzOverflow="overflow"/>
                </a:tc>
                <a:tc>
                  <a:txBody>
                    <a:bodyPr/>
                    <a:lstStyle/>
                    <a:p>
                      <a:pPr algn="l">
                        <a:defRPr sz="1800"/>
                      </a:pPr>
                      <a:endParaRPr/>
                    </a:p>
                  </a:txBody>
                  <a:tcPr marL="45720" marR="45720" anchor="ctr" horzOverflow="overflow"/>
                </a:tc>
                <a:extLst>
                  <a:ext uri="{0D108BD9-81ED-4DB2-BD59-A6C34878D82A}">
                    <a16:rowId xmlns:a16="http://schemas.microsoft.com/office/drawing/2014/main" val="10005"/>
                  </a:ext>
                </a:extLst>
              </a:tr>
              <a:tr h="506009">
                <a:tc>
                  <a:txBody>
                    <a:bodyPr/>
                    <a:lstStyle/>
                    <a:p>
                      <a:pPr algn="l">
                        <a:spcBef>
                          <a:spcPts val="400"/>
                        </a:spcBef>
                        <a:defRPr sz="1800"/>
                      </a:pPr>
                      <a:r>
                        <a:t>Groupo El Milagro De McKinney</a:t>
                      </a:r>
                    </a:p>
                  </a:txBody>
                  <a:tcPr marL="45720" marR="45720" anchor="ctr" horzOverflow="overflow">
                    <a:noFill/>
                  </a:tcPr>
                </a:tc>
                <a:tc>
                  <a:txBody>
                    <a:bodyPr/>
                    <a:lstStyle/>
                    <a:p>
                      <a:pPr algn="ctr">
                        <a:spcBef>
                          <a:spcPts val="400"/>
                        </a:spcBef>
                        <a:defRPr sz="1800"/>
                      </a:pPr>
                      <a:r>
                        <a:t>6</a:t>
                      </a:r>
                    </a:p>
                  </a:txBody>
                  <a:tcPr marL="45720" marR="45720" anchor="ctr" horzOverflow="overflow">
                    <a:noFill/>
                  </a:tcPr>
                </a:tc>
                <a:tc>
                  <a:txBody>
                    <a:bodyPr/>
                    <a:lstStyle/>
                    <a:p>
                      <a:pPr algn="ctr">
                        <a:spcBef>
                          <a:spcPts val="400"/>
                        </a:spcBef>
                        <a:defRPr sz="1800"/>
                      </a:pPr>
                      <a:r>
                        <a:t>3</a:t>
                      </a:r>
                    </a:p>
                  </a:txBody>
                  <a:tcPr marL="45720" marR="45720" anchor="ctr" horzOverflow="overflow">
                    <a:noFill/>
                  </a:tcPr>
                </a:tc>
                <a:tc>
                  <a:txBody>
                    <a:bodyPr/>
                    <a:lstStyle/>
                    <a:p>
                      <a:pPr algn="l">
                        <a:defRPr sz="1800"/>
                      </a:pPr>
                      <a:endParaRPr/>
                    </a:p>
                  </a:txBody>
                  <a:tcPr marL="45720" marR="45720" anchor="ctr" horzOverflow="overflow">
                    <a:noFill/>
                  </a:tcPr>
                </a:tc>
                <a:extLst>
                  <a:ext uri="{0D108BD9-81ED-4DB2-BD59-A6C34878D82A}">
                    <a16:rowId xmlns:a16="http://schemas.microsoft.com/office/drawing/2014/main" val="10006"/>
                  </a:ext>
                </a:extLst>
              </a:tr>
              <a:tr h="433468">
                <a:tc>
                  <a:txBody>
                    <a:bodyPr/>
                    <a:lstStyle/>
                    <a:p>
                      <a:pPr algn="l">
                        <a:spcBef>
                          <a:spcPts val="400"/>
                        </a:spcBef>
                        <a:defRPr sz="1800"/>
                      </a:pPr>
                      <a:r>
                        <a:t>Pockets of Enthusiasm</a:t>
                      </a:r>
                    </a:p>
                  </a:txBody>
                  <a:tcPr marL="45720" marR="45720" anchor="ctr" horzOverflow="overflow"/>
                </a:tc>
                <a:tc>
                  <a:txBody>
                    <a:bodyPr/>
                    <a:lstStyle/>
                    <a:p>
                      <a:pPr algn="ctr">
                        <a:spcBef>
                          <a:spcPts val="400"/>
                        </a:spcBef>
                        <a:defRPr sz="1800"/>
                      </a:pPr>
                      <a:r>
                        <a:t>3</a:t>
                      </a:r>
                    </a:p>
                  </a:txBody>
                  <a:tcPr marL="45720" marR="45720" anchor="ctr" horzOverflow="overflow"/>
                </a:tc>
                <a:tc>
                  <a:txBody>
                    <a:bodyPr/>
                    <a:lstStyle/>
                    <a:p>
                      <a:pPr algn="ctr">
                        <a:spcBef>
                          <a:spcPts val="400"/>
                        </a:spcBef>
                        <a:defRPr sz="1800"/>
                      </a:pPr>
                      <a:r>
                        <a:t>X</a:t>
                      </a:r>
                    </a:p>
                  </a:txBody>
                  <a:tcPr marL="45720" marR="45720" anchor="ctr" horzOverflow="overflow"/>
                </a:tc>
                <a:tc>
                  <a:txBody>
                    <a:bodyPr/>
                    <a:lstStyle/>
                    <a:p>
                      <a:pPr algn="l">
                        <a:defRPr sz="1800"/>
                      </a:pPr>
                      <a:endParaRPr/>
                    </a:p>
                  </a:txBody>
                  <a:tcPr marL="45720" marR="45720" anchor="ctr" horzOverflow="overflow"/>
                </a:tc>
                <a:extLst>
                  <a:ext uri="{0D108BD9-81ED-4DB2-BD59-A6C34878D82A}">
                    <a16:rowId xmlns:a16="http://schemas.microsoft.com/office/drawing/2014/main" val="10007"/>
                  </a:ext>
                </a:extLst>
              </a:tr>
              <a:tr h="433468">
                <a:tc>
                  <a:txBody>
                    <a:bodyPr/>
                    <a:lstStyle/>
                    <a:p>
                      <a:pPr algn="l">
                        <a:spcBef>
                          <a:spcPts val="400"/>
                        </a:spcBef>
                        <a:defRPr sz="1800"/>
                      </a:pPr>
                      <a:r>
                        <a:t>Sisters In Sobriety</a:t>
                      </a:r>
                    </a:p>
                  </a:txBody>
                  <a:tcPr marL="45720" marR="45720" anchor="ctr" horzOverflow="overflow">
                    <a:noFill/>
                  </a:tcPr>
                </a:tc>
                <a:tc>
                  <a:txBody>
                    <a:bodyPr/>
                    <a:lstStyle/>
                    <a:p>
                      <a:pPr algn="ctr">
                        <a:spcBef>
                          <a:spcPts val="400"/>
                        </a:spcBef>
                        <a:defRPr sz="1800"/>
                      </a:pPr>
                      <a:r>
                        <a:t>2</a:t>
                      </a:r>
                    </a:p>
                  </a:txBody>
                  <a:tcPr marL="45720" marR="45720" anchor="ctr" horzOverflow="overflow">
                    <a:noFill/>
                  </a:tcPr>
                </a:tc>
                <a:tc>
                  <a:txBody>
                    <a:bodyPr/>
                    <a:lstStyle/>
                    <a:p>
                      <a:pPr algn="ctr">
                        <a:spcBef>
                          <a:spcPts val="400"/>
                        </a:spcBef>
                        <a:defRPr sz="1800"/>
                      </a:pPr>
                      <a:r>
                        <a:t>X</a:t>
                      </a:r>
                    </a:p>
                  </a:txBody>
                  <a:tcPr marL="45720" marR="45720" anchor="ctr" horzOverflow="overflow">
                    <a:noFill/>
                  </a:tcPr>
                </a:tc>
                <a:tc>
                  <a:txBody>
                    <a:bodyPr/>
                    <a:lstStyle/>
                    <a:p>
                      <a:pPr algn="l">
                        <a:defRPr sz="1800"/>
                      </a:pPr>
                      <a:endParaRPr/>
                    </a:p>
                  </a:txBody>
                  <a:tcPr marL="45720" marR="45720" anchor="ctr" horzOverflow="overflow">
                    <a:noFill/>
                  </a:tcPr>
                </a:tc>
                <a:extLst>
                  <a:ext uri="{0D108BD9-81ED-4DB2-BD59-A6C34878D82A}">
                    <a16:rowId xmlns:a16="http://schemas.microsoft.com/office/drawing/2014/main" val="10008"/>
                  </a:ext>
                </a:extLst>
              </a:tr>
              <a:tr h="433468">
                <a:tc>
                  <a:txBody>
                    <a:bodyPr/>
                    <a:lstStyle/>
                    <a:p>
                      <a:pPr algn="l">
                        <a:spcBef>
                          <a:spcPts val="400"/>
                        </a:spcBef>
                        <a:defRPr sz="1800"/>
                      </a:pPr>
                      <a:r>
                        <a:rPr dirty="0" err="1"/>
                        <a:t>Virgina</a:t>
                      </a:r>
                      <a:r>
                        <a:rPr dirty="0"/>
                        <a:t> Parkway Group</a:t>
                      </a:r>
                    </a:p>
                  </a:txBody>
                  <a:tcPr marL="45720" marR="45720" anchor="ctr" horzOverflow="overflow"/>
                </a:tc>
                <a:tc>
                  <a:txBody>
                    <a:bodyPr/>
                    <a:lstStyle/>
                    <a:p>
                      <a:pPr algn="ctr">
                        <a:spcBef>
                          <a:spcPts val="400"/>
                        </a:spcBef>
                        <a:defRPr sz="1800"/>
                      </a:pPr>
                      <a:r>
                        <a:t>3</a:t>
                      </a:r>
                    </a:p>
                  </a:txBody>
                  <a:tcPr marL="45720" marR="45720" anchor="ctr" horzOverflow="overflow"/>
                </a:tc>
                <a:tc>
                  <a:txBody>
                    <a:bodyPr/>
                    <a:lstStyle/>
                    <a:p>
                      <a:pPr algn="ctr">
                        <a:spcBef>
                          <a:spcPts val="400"/>
                        </a:spcBef>
                        <a:defRPr sz="1800"/>
                      </a:pPr>
                      <a:r>
                        <a:t>X</a:t>
                      </a:r>
                    </a:p>
                  </a:txBody>
                  <a:tcPr marL="45720" marR="45720" anchor="ctr" horzOverflow="overflow"/>
                </a:tc>
                <a:tc>
                  <a:txBody>
                    <a:bodyPr/>
                    <a:lstStyle/>
                    <a:p>
                      <a:pPr algn="l">
                        <a:defRPr sz="1800"/>
                      </a:pPr>
                      <a:endParaRPr/>
                    </a:p>
                  </a:txBody>
                  <a:tcPr marL="45720" marR="45720" anchor="ctr" horzOverflow="overflow"/>
                </a:tc>
                <a:extLst>
                  <a:ext uri="{0D108BD9-81ED-4DB2-BD59-A6C34878D82A}">
                    <a16:rowId xmlns:a16="http://schemas.microsoft.com/office/drawing/2014/main" val="10009"/>
                  </a:ext>
                </a:extLst>
              </a:tr>
              <a:tr h="433468">
                <a:tc>
                  <a:txBody>
                    <a:bodyPr/>
                    <a:lstStyle/>
                    <a:p>
                      <a:pPr algn="l">
                        <a:spcBef>
                          <a:spcPts val="400"/>
                        </a:spcBef>
                        <a:defRPr sz="1800"/>
                      </a:pPr>
                      <a:r>
                        <a:t>McKinney NA Meetings</a:t>
                      </a:r>
                    </a:p>
                  </a:txBody>
                  <a:tcPr marL="45720" marR="45720" anchor="ctr" horzOverflow="overflow">
                    <a:noFill/>
                  </a:tcPr>
                </a:tc>
                <a:tc>
                  <a:txBody>
                    <a:bodyPr/>
                    <a:lstStyle/>
                    <a:p>
                      <a:pPr algn="l">
                        <a:defRPr sz="1800"/>
                      </a:pPr>
                      <a:endParaRPr/>
                    </a:p>
                  </a:txBody>
                  <a:tcPr marL="45720" marR="45720" anchor="ctr" horzOverflow="overflow">
                    <a:noFill/>
                  </a:tcPr>
                </a:tc>
                <a:tc>
                  <a:txBody>
                    <a:bodyPr/>
                    <a:lstStyle/>
                    <a:p>
                      <a:pPr algn="l">
                        <a:defRPr sz="1800"/>
                      </a:pPr>
                      <a:endParaRPr/>
                    </a:p>
                  </a:txBody>
                  <a:tcPr marL="45720" marR="45720" anchor="ctr" horzOverflow="overflow">
                    <a:noFill/>
                  </a:tcPr>
                </a:tc>
                <a:tc>
                  <a:txBody>
                    <a:bodyPr/>
                    <a:lstStyle/>
                    <a:p>
                      <a:pPr algn="ctr">
                        <a:spcBef>
                          <a:spcPts val="400"/>
                        </a:spcBef>
                        <a:defRPr sz="1800"/>
                      </a:pPr>
                      <a:r>
                        <a:t>7</a:t>
                      </a:r>
                    </a:p>
                  </a:txBody>
                  <a:tcPr marL="45720" marR="45720" anchor="ctr" horzOverflow="overflow">
                    <a:noFill/>
                  </a:tcPr>
                </a:tc>
                <a:extLst>
                  <a:ext uri="{0D108BD9-81ED-4DB2-BD59-A6C34878D82A}">
                    <a16:rowId xmlns:a16="http://schemas.microsoft.com/office/drawing/2014/main" val="10010"/>
                  </a:ext>
                </a:extLst>
              </a:tr>
              <a:tr h="433468">
                <a:tc>
                  <a:txBody>
                    <a:bodyPr/>
                    <a:lstStyle/>
                    <a:p>
                      <a:pPr>
                        <a:spcBef>
                          <a:spcPts val="400"/>
                        </a:spcBef>
                        <a:defRPr sz="1800"/>
                      </a:pPr>
                      <a:r>
                        <a:t>Total</a:t>
                      </a:r>
                    </a:p>
                  </a:txBody>
                  <a:tcPr marL="45720" marR="45720" anchor="ctr" horzOverflow="overflow">
                    <a:lnB w="12700">
                      <a:solidFill>
                        <a:schemeClr val="accent1"/>
                      </a:solidFill>
                    </a:lnB>
                  </a:tcPr>
                </a:tc>
                <a:tc>
                  <a:txBody>
                    <a:bodyPr/>
                    <a:lstStyle/>
                    <a:p>
                      <a:pPr algn="ctr">
                        <a:spcBef>
                          <a:spcPts val="400"/>
                        </a:spcBef>
                        <a:defRPr sz="1800"/>
                      </a:pPr>
                      <a:r>
                        <a:t>66</a:t>
                      </a:r>
                    </a:p>
                  </a:txBody>
                  <a:tcPr marL="45720" marR="45720" anchor="ctr" horzOverflow="overflow">
                    <a:lnB w="12700">
                      <a:solidFill>
                        <a:schemeClr val="accent1"/>
                      </a:solidFill>
                    </a:lnB>
                  </a:tcPr>
                </a:tc>
                <a:tc>
                  <a:txBody>
                    <a:bodyPr/>
                    <a:lstStyle/>
                    <a:p>
                      <a:pPr algn="ctr">
                        <a:spcBef>
                          <a:spcPts val="400"/>
                        </a:spcBef>
                        <a:defRPr sz="1800"/>
                      </a:pPr>
                      <a:r>
                        <a:t>9</a:t>
                      </a:r>
                    </a:p>
                  </a:txBody>
                  <a:tcPr marL="45720" marR="45720" anchor="ctr" horzOverflow="overflow">
                    <a:lnB w="12700">
                      <a:solidFill>
                        <a:schemeClr val="accent1"/>
                      </a:solidFill>
                    </a:lnB>
                  </a:tcPr>
                </a:tc>
                <a:tc>
                  <a:txBody>
                    <a:bodyPr/>
                    <a:lstStyle/>
                    <a:p>
                      <a:pPr algn="ctr">
                        <a:spcBef>
                          <a:spcPts val="400"/>
                        </a:spcBef>
                        <a:defRPr sz="1800"/>
                      </a:pPr>
                      <a:r>
                        <a:rPr dirty="0"/>
                        <a:t>7</a:t>
                      </a:r>
                    </a:p>
                  </a:txBody>
                  <a:tcPr marL="45720" marR="45720" anchor="ctr" horzOverflow="overflow">
                    <a:lnB w="12700">
                      <a:solidFill>
                        <a:schemeClr val="accent1"/>
                      </a:solidFill>
                    </a:lnB>
                  </a:tcPr>
                </a:tc>
                <a:extLst>
                  <a:ext uri="{0D108BD9-81ED-4DB2-BD59-A6C34878D82A}">
                    <a16:rowId xmlns:a16="http://schemas.microsoft.com/office/drawing/2014/main" val="10011"/>
                  </a:ext>
                </a:extLst>
              </a:tr>
            </a:tbl>
          </a:graphicData>
        </a:graphic>
      </p:graphicFrame>
      <p:sp>
        <p:nvSpPr>
          <p:cNvPr id="132" name="Insert Stonebridge Group and any others not shown then re-total meetings"/>
          <p:cNvSpPr txBox="1"/>
          <p:nvPr/>
        </p:nvSpPr>
        <p:spPr>
          <a:xfrm>
            <a:off x="2150949" y="5766194"/>
            <a:ext cx="7058557" cy="345788"/>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l"/>
          </a:lstStyle>
          <a:p>
            <a:r>
              <a:rPr dirty="0"/>
              <a:t>Insert Stonebridge Group and any others not shown then re-total meetings</a:t>
            </a:r>
          </a:p>
        </p:txBody>
      </p:sp>
      <p:sp>
        <p:nvSpPr>
          <p:cNvPr id="133" name="List “Source” in small italics"/>
          <p:cNvSpPr txBox="1"/>
          <p:nvPr/>
        </p:nvSpPr>
        <p:spPr>
          <a:xfrm>
            <a:off x="9317504" y="6468407"/>
            <a:ext cx="2645058" cy="345788"/>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l"/>
          </a:lstStyle>
          <a:p>
            <a:r>
              <a:t>List “Source” in small italics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30"/>
                                        </p:tgtEl>
                                        <p:attrNameLst>
                                          <p:attrName>style.visibility</p:attrName>
                                        </p:attrNameLst>
                                      </p:cBhvr>
                                      <p:to>
                                        <p:strVal val="visible"/>
                                      </p:to>
                                    </p:set>
                                    <p:anim calcmode="lin" valueType="num">
                                      <p:cBhvr>
                                        <p:cTn id="7" dur="1000" fill="hold"/>
                                        <p:tgtEl>
                                          <p:spTgt spid="130"/>
                                        </p:tgtEl>
                                        <p:attrNameLst>
                                          <p:attrName>ppt_x</p:attrName>
                                        </p:attrNameLst>
                                      </p:cBhvr>
                                      <p:tavLst>
                                        <p:tav tm="0">
                                          <p:val>
                                            <p:strVal val="#ppt_x"/>
                                          </p:val>
                                        </p:tav>
                                        <p:tav tm="100000">
                                          <p:val>
                                            <p:strVal val="#ppt_x"/>
                                          </p:val>
                                        </p:tav>
                                      </p:tavLst>
                                    </p:anim>
                                    <p:anim calcmode="lin" valueType="num">
                                      <p:cBhvr>
                                        <p:cTn id="8" dur="10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ontent Placeholder 2"/>
          <p:cNvSpPr txBox="1">
            <a:spLocks noGrp="1"/>
          </p:cNvSpPr>
          <p:nvPr>
            <p:ph type="body" idx="1"/>
          </p:nvPr>
        </p:nvSpPr>
        <p:spPr>
          <a:xfrm>
            <a:off x="828815" y="762459"/>
            <a:ext cx="10521669" cy="5333081"/>
          </a:xfrm>
          <a:prstGeom prst="rect">
            <a:avLst/>
          </a:prstGeom>
        </p:spPr>
        <p:txBody>
          <a:bodyPr>
            <a:normAutofit fontScale="77500" lnSpcReduction="20000"/>
          </a:bodyPr>
          <a:lstStyle/>
          <a:p>
            <a:pPr marL="0" indent="0" defTabSz="886968">
              <a:spcBef>
                <a:spcPts val="1700"/>
              </a:spcBef>
              <a:buNone/>
              <a:defRPr sz="2716"/>
            </a:pPr>
            <a:r>
              <a:rPr lang="en-US" sz="4100" dirty="0"/>
              <a:t>Why do we need another meeting place?</a:t>
            </a:r>
          </a:p>
          <a:p>
            <a:pPr marL="221742" indent="-221742" defTabSz="886968">
              <a:spcBef>
                <a:spcPts val="1700"/>
              </a:spcBef>
              <a:defRPr sz="2716"/>
            </a:pPr>
            <a:r>
              <a:rPr lang="en-US" dirty="0"/>
              <a:t>A majority of groups rely on churches for meeting space but size and access often leaves the church in control.</a:t>
            </a:r>
          </a:p>
          <a:p>
            <a:pPr marL="221742" indent="-221742" defTabSz="886968">
              <a:spcBef>
                <a:spcPts val="1700"/>
              </a:spcBef>
              <a:defRPr sz="2716"/>
            </a:pPr>
            <a:r>
              <a:rPr lang="en-US" dirty="0"/>
              <a:t>Group growth is hampered as additional meeting times and space are needed.  Special events accommodations may not be available.</a:t>
            </a:r>
          </a:p>
          <a:p>
            <a:pPr marL="221742" indent="-221742" defTabSz="886968">
              <a:spcBef>
                <a:spcPts val="1700"/>
              </a:spcBef>
              <a:defRPr sz="2716"/>
            </a:pPr>
            <a:r>
              <a:rPr lang="en-US" dirty="0"/>
              <a:t>More church campuses are becoming non-smoking.  </a:t>
            </a:r>
          </a:p>
          <a:p>
            <a:pPr marL="221742" indent="-221742" defTabSz="886968">
              <a:spcBef>
                <a:spcPts val="1700"/>
              </a:spcBef>
              <a:defRPr sz="2716"/>
            </a:pPr>
            <a:r>
              <a:rPr lang="en-US" dirty="0"/>
              <a:t>Fellowship before and after the meeting can be impacted by church policy</a:t>
            </a:r>
          </a:p>
          <a:p>
            <a:pPr marL="221742" indent="-221742" defTabSz="886968">
              <a:spcBef>
                <a:spcPts val="1700"/>
              </a:spcBef>
              <a:defRPr sz="2716"/>
            </a:pPr>
            <a:r>
              <a:rPr lang="en-US" dirty="0"/>
              <a:t>There are 12 Step groups that lease commercial space:</a:t>
            </a:r>
          </a:p>
          <a:p>
            <a:pPr marL="656717" lvl="1" indent="-221742" defTabSz="886968">
              <a:spcBef>
                <a:spcPts val="1700"/>
              </a:spcBef>
              <a:defRPr sz="2716"/>
            </a:pPr>
            <a:r>
              <a:rPr lang="en-US" dirty="0"/>
              <a:t>Financial group burdens of rising cost of commercial property with long term lease</a:t>
            </a:r>
          </a:p>
          <a:p>
            <a:pPr marL="656717" lvl="1" indent="-221742" defTabSz="886968">
              <a:spcBef>
                <a:spcPts val="1700"/>
              </a:spcBef>
              <a:defRPr sz="2716"/>
            </a:pPr>
            <a:r>
              <a:rPr lang="en-US" dirty="0"/>
              <a:t>Additional responsibilities; security deposit, build-out cost, facility maintenance cost, occupancy permits, furnishings, parking requirements</a:t>
            </a:r>
          </a:p>
          <a:p>
            <a:pPr>
              <a:defRPr sz="2200"/>
            </a:pPr>
            <a:r>
              <a:rPr lang="en-US" sz="2700" dirty="0"/>
              <a:t>Club 12 of Collin County’s purpose is “Not To Replace any of these groups!  Rather, it is to Enhance them and any new group with permanent and affordable space</a:t>
            </a:r>
          </a:p>
          <a:p>
            <a:pPr>
              <a:defRPr sz="2200"/>
            </a:pPr>
            <a:r>
              <a:rPr lang="en-US" sz="2700" dirty="0"/>
              <a:t>Club 12 relieves groups of the additional responsibilities associated with facility requirements</a:t>
            </a:r>
          </a:p>
        </p:txBody>
      </p:sp>
    </p:spTree>
    <p:extLst>
      <p:ext uri="{BB962C8B-B14F-4D97-AF65-F5344CB8AC3E}">
        <p14:creationId xmlns:p14="http://schemas.microsoft.com/office/powerpoint/2010/main" val="4275745790"/>
      </p:ext>
    </p:extLst>
  </p:cSld>
  <p:clrMapOvr>
    <a:masterClrMapping/>
  </p:clrMapOvr>
  <p:transition spd="slow">
    <p:fad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
                                            <p:bg/>
                                          </p:spTgt>
                                        </p:tgtEl>
                                        <p:attrNameLst>
                                          <p:attrName>style.visibility</p:attrName>
                                        </p:attrNameLst>
                                      </p:cBhvr>
                                      <p:to>
                                        <p:strVal val="visible"/>
                                      </p:to>
                                    </p:set>
                                    <p:anim calcmode="lin" valueType="num">
                                      <p:cBhvr additive="base">
                                        <p:cTn id="7" dur="500" fill="hold"/>
                                        <p:tgtEl>
                                          <p:spTgt spid="10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anim calcmode="lin" valueType="num">
                                      <p:cBhvr additive="base">
                                        <p:cTn id="13"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
                                            <p:txEl>
                                              <p:pRg st="1" end="1"/>
                                            </p:txEl>
                                          </p:spTgt>
                                        </p:tgtEl>
                                        <p:attrNameLst>
                                          <p:attrName>style.visibility</p:attrName>
                                        </p:attrNameLst>
                                      </p:cBhvr>
                                      <p:to>
                                        <p:strVal val="visible"/>
                                      </p:to>
                                    </p:set>
                                    <p:anim calcmode="lin" valueType="num">
                                      <p:cBhvr additive="base">
                                        <p:cTn id="19" dur="500" fill="hold"/>
                                        <p:tgtEl>
                                          <p:spTgt spid="10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6">
                                            <p:txEl>
                                              <p:pRg st="2" end="2"/>
                                            </p:txEl>
                                          </p:spTgt>
                                        </p:tgtEl>
                                        <p:attrNameLst>
                                          <p:attrName>style.visibility</p:attrName>
                                        </p:attrNameLst>
                                      </p:cBhvr>
                                      <p:to>
                                        <p:strVal val="visible"/>
                                      </p:to>
                                    </p:set>
                                    <p:anim calcmode="lin" valueType="num">
                                      <p:cBhvr additive="base">
                                        <p:cTn id="25" dur="500" fill="hold"/>
                                        <p:tgtEl>
                                          <p:spTgt spid="10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6">
                                            <p:txEl>
                                              <p:pRg st="3" end="3"/>
                                            </p:txEl>
                                          </p:spTgt>
                                        </p:tgtEl>
                                        <p:attrNameLst>
                                          <p:attrName>style.visibility</p:attrName>
                                        </p:attrNameLst>
                                      </p:cBhvr>
                                      <p:to>
                                        <p:strVal val="visible"/>
                                      </p:to>
                                    </p:set>
                                    <p:anim calcmode="lin" valueType="num">
                                      <p:cBhvr additive="base">
                                        <p:cTn id="31" dur="500" fill="hold"/>
                                        <p:tgtEl>
                                          <p:spTgt spid="10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anim calcmode="lin" valueType="num">
                                      <p:cBhvr additive="base">
                                        <p:cTn id="37" dur="500" fill="hold"/>
                                        <p:tgtEl>
                                          <p:spTgt spid="10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anim calcmode="lin" valueType="num">
                                      <p:cBhvr additive="base">
                                        <p:cTn id="43" dur="500" fill="hold"/>
                                        <p:tgtEl>
                                          <p:spTgt spid="10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6">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6">
                                            <p:txEl>
                                              <p:pRg st="6" end="6"/>
                                            </p:txEl>
                                          </p:spTgt>
                                        </p:tgtEl>
                                        <p:attrNameLst>
                                          <p:attrName>style.visibility</p:attrName>
                                        </p:attrNameLst>
                                      </p:cBhvr>
                                      <p:to>
                                        <p:strVal val="visible"/>
                                      </p:to>
                                    </p:set>
                                    <p:anim calcmode="lin" valueType="num">
                                      <p:cBhvr additive="base">
                                        <p:cTn id="47" dur="500" fill="hold"/>
                                        <p:tgtEl>
                                          <p:spTgt spid="10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6">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6">
                                            <p:txEl>
                                              <p:pRg st="7" end="7"/>
                                            </p:txEl>
                                          </p:spTgt>
                                        </p:tgtEl>
                                        <p:attrNameLst>
                                          <p:attrName>style.visibility</p:attrName>
                                        </p:attrNameLst>
                                      </p:cBhvr>
                                      <p:to>
                                        <p:strVal val="visible"/>
                                      </p:to>
                                    </p:set>
                                    <p:anim calcmode="lin" valueType="num">
                                      <p:cBhvr additive="base">
                                        <p:cTn id="51" dur="500" fill="hold"/>
                                        <p:tgtEl>
                                          <p:spTgt spid="10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6">
                                            <p:txEl>
                                              <p:pRg st="8" end="8"/>
                                            </p:txEl>
                                          </p:spTgt>
                                        </p:tgtEl>
                                        <p:attrNameLst>
                                          <p:attrName>style.visibility</p:attrName>
                                        </p:attrNameLst>
                                      </p:cBhvr>
                                      <p:to>
                                        <p:strVal val="visible"/>
                                      </p:to>
                                    </p:set>
                                    <p:anim calcmode="lin" valueType="num">
                                      <p:cBhvr additive="base">
                                        <p:cTn id="57" dur="500" fill="hold"/>
                                        <p:tgtEl>
                                          <p:spTgt spid="10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6">
                                            <p:txEl>
                                              <p:pRg st="9" end="9"/>
                                            </p:txEl>
                                          </p:spTgt>
                                        </p:tgtEl>
                                        <p:attrNameLst>
                                          <p:attrName>style.visibility</p:attrName>
                                        </p:attrNameLst>
                                      </p:cBhvr>
                                      <p:to>
                                        <p:strVal val="visible"/>
                                      </p:to>
                                    </p:set>
                                    <p:anim calcmode="lin" valueType="num">
                                      <p:cBhvr additive="base">
                                        <p:cTn id="63" dur="500" fill="hold"/>
                                        <p:tgtEl>
                                          <p:spTgt spid="106">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ontent Placeholder 2"/>
          <p:cNvSpPr txBox="1">
            <a:spLocks noGrp="1"/>
          </p:cNvSpPr>
          <p:nvPr>
            <p:ph type="body" sz="half" idx="1"/>
          </p:nvPr>
        </p:nvSpPr>
        <p:spPr>
          <a:xfrm>
            <a:off x="609439" y="1732742"/>
            <a:ext cx="10971374" cy="4250962"/>
          </a:xfrm>
          <a:prstGeom prst="rect">
            <a:avLst/>
          </a:prstGeom>
        </p:spPr>
        <p:txBody>
          <a:bodyPr>
            <a:normAutofit/>
          </a:bodyPr>
          <a:lstStyle/>
          <a:p>
            <a:pPr marL="212597" indent="-212597" defTabSz="850391">
              <a:lnSpc>
                <a:spcPct val="81000"/>
              </a:lnSpc>
              <a:spcBef>
                <a:spcPts val="1600"/>
              </a:spcBef>
              <a:defRPr sz="2325"/>
            </a:pPr>
            <a:r>
              <a:rPr lang="en-US" dirty="0"/>
              <a:t>We provide </a:t>
            </a:r>
            <a:r>
              <a:rPr dirty="0"/>
              <a:t>an affordable option to multiple recovery groups in one location.</a:t>
            </a:r>
            <a:r>
              <a:rPr lang="en-US" dirty="0"/>
              <a:t>  </a:t>
            </a:r>
          </a:p>
          <a:p>
            <a:pPr marL="212597" indent="-212597" defTabSz="850391">
              <a:lnSpc>
                <a:spcPct val="81000"/>
              </a:lnSpc>
              <a:spcBef>
                <a:spcPts val="1600"/>
              </a:spcBef>
              <a:defRPr sz="2325"/>
            </a:pPr>
            <a:r>
              <a:rPr lang="en-US" dirty="0"/>
              <a:t>In order to provide a facility for multiple groups;</a:t>
            </a:r>
          </a:p>
          <a:p>
            <a:pPr marL="647572" lvl="1" indent="-212597" defTabSz="850391">
              <a:lnSpc>
                <a:spcPct val="81000"/>
              </a:lnSpc>
              <a:spcBef>
                <a:spcPts val="1600"/>
              </a:spcBef>
              <a:defRPr sz="2325"/>
            </a:pPr>
            <a:r>
              <a:rPr lang="en-US" dirty="0"/>
              <a:t>Club 12 is a 501-C3 corporation, that can raise funds (i.e. grants, donations, fundraising, memberships etc.) to offset expenses normally incurred by each group in a church or commercial facility.</a:t>
            </a:r>
          </a:p>
          <a:p>
            <a:pPr marL="647572" lvl="1" indent="-212597" defTabSz="850391">
              <a:lnSpc>
                <a:spcPct val="81000"/>
              </a:lnSpc>
              <a:spcBef>
                <a:spcPts val="1600"/>
              </a:spcBef>
              <a:defRPr sz="2325"/>
            </a:pPr>
            <a:r>
              <a:rPr lang="en-US" dirty="0"/>
              <a:t>Groups will continue to contribute a portion of their 7</a:t>
            </a:r>
            <a:r>
              <a:rPr lang="en-US" baseline="30000" dirty="0"/>
              <a:t>th</a:t>
            </a:r>
            <a:r>
              <a:rPr lang="en-US" dirty="0"/>
              <a:t> Tradition to the facility.</a:t>
            </a:r>
          </a:p>
          <a:p>
            <a:pPr marL="647572" lvl="1" indent="-212597" defTabSz="850391">
              <a:lnSpc>
                <a:spcPct val="81000"/>
              </a:lnSpc>
              <a:spcBef>
                <a:spcPts val="1600"/>
              </a:spcBef>
              <a:defRPr sz="2325"/>
            </a:pPr>
            <a:r>
              <a:rPr lang="en-US" dirty="0"/>
              <a:t>Club 12 will eliminate additional facility management burdens that groups are typically responsible for that may divert them from their primary purpose.</a:t>
            </a:r>
            <a:endParaRPr dirty="0"/>
          </a:p>
        </p:txBody>
      </p:sp>
      <p:sp>
        <p:nvSpPr>
          <p:cNvPr id="2" name="TextBox 1">
            <a:extLst>
              <a:ext uri="{FF2B5EF4-FFF2-40B4-BE49-F238E27FC236}">
                <a16:creationId xmlns:a16="http://schemas.microsoft.com/office/drawing/2014/main" id="{0F35D2F2-E99C-0D12-7087-4EB45939E7D8}"/>
              </a:ext>
            </a:extLst>
          </p:cNvPr>
          <p:cNvSpPr txBox="1"/>
          <p:nvPr/>
        </p:nvSpPr>
        <p:spPr>
          <a:xfrm>
            <a:off x="536877" y="601249"/>
            <a:ext cx="1113110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Our efforts are to support 12 Step Groups within Club 12 of Collin County.  Here are our solutions: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bg/>
                                          </p:spTgt>
                                        </p:tgtEl>
                                        <p:attrNameLst>
                                          <p:attrName>style.visibility</p:attrName>
                                        </p:attrNameLst>
                                      </p:cBhvr>
                                      <p:to>
                                        <p:strVal val="visible"/>
                                      </p:to>
                                    </p:set>
                                    <p:anim calcmode="lin" valueType="num">
                                      <p:cBhvr additive="base">
                                        <p:cTn id="7" dur="500" fill="hold"/>
                                        <p:tgtEl>
                                          <p:spTgt spid="1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
                                            <p:txEl>
                                              <p:pRg st="0" end="0"/>
                                            </p:txEl>
                                          </p:spTgt>
                                        </p:tgtEl>
                                        <p:attrNameLst>
                                          <p:attrName>style.visibility</p:attrName>
                                        </p:attrNameLst>
                                      </p:cBhvr>
                                      <p:to>
                                        <p:strVal val="visible"/>
                                      </p:to>
                                    </p:set>
                                    <p:anim calcmode="lin" valueType="num">
                                      <p:cBhvr additive="base">
                                        <p:cTn id="13"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
                                            <p:txEl>
                                              <p:pRg st="1" end="1"/>
                                            </p:txEl>
                                          </p:spTgt>
                                        </p:tgtEl>
                                        <p:attrNameLst>
                                          <p:attrName>style.visibility</p:attrName>
                                        </p:attrNameLst>
                                      </p:cBhvr>
                                      <p:to>
                                        <p:strVal val="visible"/>
                                      </p:to>
                                    </p:set>
                                    <p:anim calcmode="lin" valueType="num">
                                      <p:cBhvr additive="base">
                                        <p:cTn id="19" dur="500" fill="hold"/>
                                        <p:tgtEl>
                                          <p:spTgt spid="1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1">
                                            <p:txEl>
                                              <p:pRg st="2" end="2"/>
                                            </p:txEl>
                                          </p:spTgt>
                                        </p:tgtEl>
                                        <p:attrNameLst>
                                          <p:attrName>style.visibility</p:attrName>
                                        </p:attrNameLst>
                                      </p:cBhvr>
                                      <p:to>
                                        <p:strVal val="visible"/>
                                      </p:to>
                                    </p:set>
                                    <p:anim calcmode="lin" valueType="num">
                                      <p:cBhvr additive="base">
                                        <p:cTn id="23" dur="500" fill="hold"/>
                                        <p:tgtEl>
                                          <p:spTgt spid="1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1">
                                            <p:txEl>
                                              <p:pRg st="3" end="3"/>
                                            </p:txEl>
                                          </p:spTgt>
                                        </p:tgtEl>
                                        <p:attrNameLst>
                                          <p:attrName>style.visibility</p:attrName>
                                        </p:attrNameLst>
                                      </p:cBhvr>
                                      <p:to>
                                        <p:strVal val="visible"/>
                                      </p:to>
                                    </p:set>
                                    <p:anim calcmode="lin" valueType="num">
                                      <p:cBhvr additive="base">
                                        <p:cTn id="27" dur="500" fill="hold"/>
                                        <p:tgtEl>
                                          <p:spTgt spid="1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1">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1">
                                            <p:txEl>
                                              <p:pRg st="4" end="4"/>
                                            </p:txEl>
                                          </p:spTgt>
                                        </p:tgtEl>
                                        <p:attrNameLst>
                                          <p:attrName>style.visibility</p:attrName>
                                        </p:attrNameLst>
                                      </p:cBhvr>
                                      <p:to>
                                        <p:strVal val="visible"/>
                                      </p:to>
                                    </p:set>
                                    <p:anim calcmode="lin" valueType="num">
                                      <p:cBhvr additive="base">
                                        <p:cTn id="31" dur="500" fill="hold"/>
                                        <p:tgtEl>
                                          <p:spTgt spid="1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ontent Placeholder 2"/>
          <p:cNvSpPr txBox="1">
            <a:spLocks noGrp="1"/>
          </p:cNvSpPr>
          <p:nvPr>
            <p:ph type="body" sz="half" idx="1"/>
          </p:nvPr>
        </p:nvSpPr>
        <p:spPr>
          <a:xfrm>
            <a:off x="336884" y="696976"/>
            <a:ext cx="5869305" cy="5832160"/>
          </a:xfrm>
          <a:prstGeom prst="rect">
            <a:avLst/>
          </a:prstGeom>
        </p:spPr>
        <p:txBody>
          <a:bodyPr>
            <a:normAutofit lnSpcReduction="10000"/>
          </a:bodyPr>
          <a:lstStyle/>
          <a:p>
            <a:pPr marL="0" indent="0" defTabSz="850391">
              <a:lnSpc>
                <a:spcPct val="81000"/>
              </a:lnSpc>
              <a:spcBef>
                <a:spcPts val="1600"/>
              </a:spcBef>
              <a:buNone/>
              <a:defRPr sz="2325"/>
            </a:pPr>
            <a:r>
              <a:rPr lang="en-US" sz="4000" dirty="0"/>
              <a:t>Club 12 of Collin County’s purpose is </a:t>
            </a:r>
            <a:r>
              <a:rPr lang="en-US" sz="4000" b="1" dirty="0"/>
              <a:t>“Not To Replace any of these groups!”</a:t>
            </a:r>
          </a:p>
          <a:p>
            <a:pPr marL="647572" lvl="1" indent="-212597" defTabSz="850391">
              <a:lnSpc>
                <a:spcPct val="81000"/>
              </a:lnSpc>
              <a:spcBef>
                <a:spcPts val="1600"/>
              </a:spcBef>
              <a:defRPr sz="2325"/>
            </a:pPr>
            <a:r>
              <a:rPr lang="en-US" sz="4000" dirty="0"/>
              <a:t>Rather, it is to enhance existing and new 12 Step groups with permanent and affordable space in one easy access location, should they determine to be a part of Club 12 of CC.</a:t>
            </a:r>
          </a:p>
        </p:txBody>
      </p:sp>
      <p:pic>
        <p:nvPicPr>
          <p:cNvPr id="6" name="Picture 5" descr="A group of people sitting in chairs&#10;&#10;Description automatically generated">
            <a:extLst>
              <a:ext uri="{FF2B5EF4-FFF2-40B4-BE49-F238E27FC236}">
                <a16:creationId xmlns:a16="http://schemas.microsoft.com/office/drawing/2014/main" id="{C470A907-069A-204F-8865-9F71D9603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363" y="1507957"/>
            <a:ext cx="5698517" cy="3801979"/>
          </a:xfrm>
          <a:prstGeom prst="rect">
            <a:avLst/>
          </a:prstGeom>
        </p:spPr>
      </p:pic>
    </p:spTree>
    <p:extLst>
      <p:ext uri="{BB962C8B-B14F-4D97-AF65-F5344CB8AC3E}">
        <p14:creationId xmlns:p14="http://schemas.microsoft.com/office/powerpoint/2010/main" val="1879452789"/>
      </p:ext>
    </p:extLst>
  </p:cSld>
  <p:clrMapOvr>
    <a:masterClrMapping/>
  </p:clrMapOvr>
  <p:transition spd="slow">
    <p:fad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bg/>
                                          </p:spTgt>
                                        </p:tgtEl>
                                        <p:attrNameLst>
                                          <p:attrName>style.visibility</p:attrName>
                                        </p:attrNameLst>
                                      </p:cBhvr>
                                      <p:to>
                                        <p:strVal val="visible"/>
                                      </p:to>
                                    </p:set>
                                    <p:anim calcmode="lin" valueType="num">
                                      <p:cBhvr additive="base">
                                        <p:cTn id="7" dur="500" fill="hold"/>
                                        <p:tgtEl>
                                          <p:spTgt spid="1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
                                            <p:txEl>
                                              <p:pRg st="0" end="0"/>
                                            </p:txEl>
                                          </p:spTgt>
                                        </p:tgtEl>
                                        <p:attrNameLst>
                                          <p:attrName>style.visibility</p:attrName>
                                        </p:attrNameLst>
                                      </p:cBhvr>
                                      <p:to>
                                        <p:strVal val="visible"/>
                                      </p:to>
                                    </p:set>
                                    <p:anim calcmode="lin" valueType="num">
                                      <p:cBhvr additive="base">
                                        <p:cTn id="13"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1">
                                            <p:txEl>
                                              <p:pRg st="1" end="1"/>
                                            </p:txEl>
                                          </p:spTgt>
                                        </p:tgtEl>
                                        <p:attrNameLst>
                                          <p:attrName>style.visibility</p:attrName>
                                        </p:attrNameLst>
                                      </p:cBhvr>
                                      <p:to>
                                        <p:strVal val="visible"/>
                                      </p:to>
                                    </p:set>
                                    <p:anim calcmode="lin" valueType="num">
                                      <p:cBhvr additive="base">
                                        <p:cTn id="17" dur="500" fill="hold"/>
                                        <p:tgtEl>
                                          <p:spTgt spid="1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ontent Placeholder 2"/>
          <p:cNvSpPr txBox="1">
            <a:spLocks noGrp="1"/>
          </p:cNvSpPr>
          <p:nvPr>
            <p:ph type="body" sz="half" idx="1"/>
          </p:nvPr>
        </p:nvSpPr>
        <p:spPr>
          <a:xfrm>
            <a:off x="609439" y="1225442"/>
            <a:ext cx="10971374" cy="646331"/>
          </a:xfrm>
          <a:prstGeom prst="rect">
            <a:avLst/>
          </a:prstGeom>
        </p:spPr>
        <p:txBody>
          <a:bodyPr>
            <a:normAutofit/>
          </a:bodyPr>
          <a:lstStyle/>
          <a:p>
            <a:pPr marL="212597" indent="-212597" defTabSz="850391">
              <a:lnSpc>
                <a:spcPct val="81000"/>
              </a:lnSpc>
              <a:spcBef>
                <a:spcPts val="1600"/>
              </a:spcBef>
              <a:defRPr sz="2325"/>
            </a:pPr>
            <a:r>
              <a:rPr dirty="0"/>
              <a:t>The 12 Step groups we intend to support include, but are not limited to the following:</a:t>
            </a:r>
          </a:p>
        </p:txBody>
      </p:sp>
      <p:sp>
        <p:nvSpPr>
          <p:cNvPr id="112" name="Content Placeholder 2"/>
          <p:cNvSpPr txBox="1"/>
          <p:nvPr/>
        </p:nvSpPr>
        <p:spPr>
          <a:xfrm>
            <a:off x="256536" y="1958322"/>
            <a:ext cx="10271761" cy="1485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a:lstStyle/>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dirty="0"/>
              <a:t>Alcoholics Anonymous – AA</a:t>
            </a:r>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dirty="0"/>
              <a:t>Narcotics Anonymous – NA</a:t>
            </a:r>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dirty="0"/>
              <a:t>Cocaine Anonymous – CA</a:t>
            </a:r>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dirty="0"/>
              <a:t>ALANON</a:t>
            </a:r>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dirty="0"/>
              <a:t>Spanish AA</a:t>
            </a:r>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dirty="0"/>
              <a:t>Codependents Anonymous</a:t>
            </a:r>
            <a:endParaRPr lang="en-US" dirty="0"/>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lang="en-US" dirty="0"/>
              <a:t>Sex Anonymous</a:t>
            </a:r>
          </a:p>
          <a:p>
            <a:pPr marL="996696" lvl="2" indent="-228600" algn="l">
              <a:lnSpc>
                <a:spcPct val="90000"/>
              </a:lnSpc>
              <a:spcBef>
                <a:spcPts val="600"/>
              </a:spcBef>
              <a:buClr>
                <a:srgbClr val="000000"/>
              </a:buClr>
              <a:buSzPct val="80000"/>
              <a:buFont typeface="Arial"/>
              <a:buChar char="•"/>
              <a:defRPr sz="2200">
                <a:latin typeface="Graphik"/>
                <a:ea typeface="Graphik"/>
                <a:cs typeface="Graphik"/>
                <a:sym typeface="Graphik"/>
              </a:defRPr>
            </a:pPr>
            <a:r>
              <a:rPr lang="en-US" dirty="0"/>
              <a:t>Gambling Anonymous</a:t>
            </a:r>
            <a:endParaRPr dirty="0"/>
          </a:p>
        </p:txBody>
      </p:sp>
      <p:sp>
        <p:nvSpPr>
          <p:cNvPr id="113" name="Insert each Groups Service Triangle or design by each 12 Step Group"/>
          <p:cNvSpPr txBox="1"/>
          <p:nvPr/>
        </p:nvSpPr>
        <p:spPr>
          <a:xfrm>
            <a:off x="7987002" y="3397600"/>
            <a:ext cx="5082590" cy="646331"/>
          </a:xfrm>
          <a:prstGeom prst="rect">
            <a:avLst/>
          </a:prstGeom>
          <a:solidFill>
            <a:srgbClr val="FFFFFF"/>
          </a:solidFill>
          <a:ln w="127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a:lstStyle>
          <a:p>
            <a:r>
              <a:rPr dirty="0"/>
              <a:t>Insert each Groups Service Triangle or design by each 12 Step Group</a:t>
            </a:r>
          </a:p>
        </p:txBody>
      </p:sp>
      <p:sp>
        <p:nvSpPr>
          <p:cNvPr id="2" name="TextBox 1">
            <a:extLst>
              <a:ext uri="{FF2B5EF4-FFF2-40B4-BE49-F238E27FC236}">
                <a16:creationId xmlns:a16="http://schemas.microsoft.com/office/drawing/2014/main" id="{0F35D2F2-E99C-0D12-7087-4EB45939E7D8}"/>
              </a:ext>
            </a:extLst>
          </p:cNvPr>
          <p:cNvSpPr txBox="1"/>
          <p:nvPr/>
        </p:nvSpPr>
        <p:spPr>
          <a:xfrm>
            <a:off x="376457" y="93949"/>
            <a:ext cx="1113110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n-ea"/>
                <a:cs typeface="+mn-cs"/>
                <a:sym typeface="Calibri"/>
              </a:rPr>
              <a:t>Our efforts are to support 12 Step Groups within Club 12 of Collin County to meet their primary purpose.  Here are our solutions</a:t>
            </a:r>
          </a:p>
        </p:txBody>
      </p:sp>
      <p:sp>
        <p:nvSpPr>
          <p:cNvPr id="4" name="Content Placeholder 2">
            <a:extLst>
              <a:ext uri="{FF2B5EF4-FFF2-40B4-BE49-F238E27FC236}">
                <a16:creationId xmlns:a16="http://schemas.microsoft.com/office/drawing/2014/main" id="{5A96E2CE-CA75-7BC4-95E6-858C6A2F2BE7}"/>
              </a:ext>
            </a:extLst>
          </p:cNvPr>
          <p:cNvSpPr txBox="1">
            <a:spLocks/>
          </p:cNvSpPr>
          <p:nvPr/>
        </p:nvSpPr>
        <p:spPr>
          <a:xfrm>
            <a:off x="457228" y="4030267"/>
            <a:ext cx="11123585" cy="1654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1pPr>
            <a:lvl2pPr marL="663575" marR="0" indent="-333375"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2pPr>
            <a:lvl3pPr marL="1088136" marR="0" indent="-320039"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3pPr>
            <a:lvl4pPr marL="1538224" marR="0" indent="-440944" algn="l" defTabSz="914400" rtl="0" latinLnBrk="0">
              <a:lnSpc>
                <a:spcPct val="90000"/>
              </a:lnSpc>
              <a:spcBef>
                <a:spcPts val="1800"/>
              </a:spcBef>
              <a:spcAft>
                <a:spcPts val="0"/>
              </a:spcAft>
              <a:buClr>
                <a:srgbClr val="000000"/>
              </a:buClr>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1891792" marR="0" indent="-3556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5pPr>
            <a:lvl6pPr marL="2306319" marR="0" indent="-440943" algn="l" defTabSz="914400" rtl="0" latinLnBrk="0">
              <a:lnSpc>
                <a:spcPct val="90000"/>
              </a:lnSpc>
              <a:spcBef>
                <a:spcPts val="1800"/>
              </a:spcBef>
              <a:spcAft>
                <a:spcPts val="0"/>
              </a:spcAft>
              <a:buClr>
                <a:srgbClr val="000000"/>
              </a:buClr>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2659888" marR="0" indent="-3556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7pPr>
            <a:lvl8pPr marL="3074415" marR="0" indent="-440944" algn="l" defTabSz="914400" rtl="0" latinLnBrk="0">
              <a:lnSpc>
                <a:spcPct val="90000"/>
              </a:lnSpc>
              <a:spcBef>
                <a:spcPts val="1800"/>
              </a:spcBef>
              <a:spcAft>
                <a:spcPts val="0"/>
              </a:spcAft>
              <a:buClr>
                <a:srgbClr val="000000"/>
              </a:buClr>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3516884" marR="0" indent="-444500" algn="l" defTabSz="914400" rtl="0" latinLnBrk="0">
              <a:lnSpc>
                <a:spcPct val="90000"/>
              </a:lnSpc>
              <a:spcBef>
                <a:spcPts val="1800"/>
              </a:spcBef>
              <a:spcAft>
                <a:spcPts val="0"/>
              </a:spcAft>
              <a:buClr>
                <a:srgbClr val="000000"/>
              </a:buClr>
              <a:buSzPct val="80000"/>
              <a:buFont typeface="Arial"/>
              <a:buChar char="•"/>
              <a:tabLst/>
              <a:defRPr sz="2800" b="0" i="0" u="none" strike="noStrike" cap="none" spc="0" baseline="0">
                <a:solidFill>
                  <a:srgbClr val="000000"/>
                </a:solidFill>
                <a:uFillTx/>
                <a:latin typeface="+mn-lt"/>
                <a:ea typeface="+mn-ea"/>
                <a:cs typeface="+mn-cs"/>
                <a:sym typeface="Calibri"/>
              </a:defRPr>
            </a:lvl9pPr>
          </a:lstStyle>
          <a:p>
            <a:pPr marL="342900" indent="-342900" defTabSz="850391">
              <a:lnSpc>
                <a:spcPct val="81000"/>
              </a:lnSpc>
              <a:spcBef>
                <a:spcPts val="1600"/>
              </a:spcBef>
              <a:buFont typeface="Arial" panose="020B0604020202020204" pitchFamily="34" charset="0"/>
              <a:buChar char="•"/>
              <a:defRPr sz="2325"/>
            </a:pPr>
            <a:r>
              <a:rPr lang="en-US" dirty="0"/>
              <a:t>They continue operating within their 12 Step Traditions, concepts and guiding principles, allowing them to fully operate autonomously.</a:t>
            </a:r>
          </a:p>
        </p:txBody>
      </p:sp>
    </p:spTree>
    <p:extLst>
      <p:ext uri="{BB962C8B-B14F-4D97-AF65-F5344CB8AC3E}">
        <p14:creationId xmlns:p14="http://schemas.microsoft.com/office/powerpoint/2010/main" val="2611138263"/>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11">
                                            <p:bg/>
                                          </p:spTgt>
                                        </p:tgtEl>
                                        <p:attrNameLst>
                                          <p:attrName>style.visibility</p:attrName>
                                        </p:attrNameLst>
                                      </p:cBhvr>
                                      <p:to>
                                        <p:strVal val="visible"/>
                                      </p:to>
                                    </p:set>
                                    <p:anim calcmode="lin" valueType="num">
                                      <p:cBhvr>
                                        <p:cTn id="7" dur="1000" fill="hold"/>
                                        <p:tgtEl>
                                          <p:spTgt spid="111">
                                            <p:bg/>
                                          </p:spTgt>
                                        </p:tgtEl>
                                        <p:attrNameLst>
                                          <p:attrName>ppt_x</p:attrName>
                                        </p:attrNameLst>
                                      </p:cBhvr>
                                      <p:tavLst>
                                        <p:tav tm="0">
                                          <p:val>
                                            <p:strVal val="#ppt_x"/>
                                          </p:val>
                                        </p:tav>
                                        <p:tav tm="100000">
                                          <p:val>
                                            <p:strVal val="#ppt_x"/>
                                          </p:val>
                                        </p:tav>
                                      </p:tavLst>
                                    </p:anim>
                                    <p:anim calcmode="lin" valueType="num">
                                      <p:cBhvr>
                                        <p:cTn id="8" dur="1000" fill="hold"/>
                                        <p:tgtEl>
                                          <p:spTgt spid="1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111">
                                            <p:txEl>
                                              <p:pRg st="0" end="0"/>
                                            </p:txEl>
                                          </p:spTgt>
                                        </p:tgtEl>
                                        <p:attrNameLst>
                                          <p:attrName>style.visibility</p:attrName>
                                        </p:attrNameLst>
                                      </p:cBhvr>
                                      <p:to>
                                        <p:strVal val="visible"/>
                                      </p:to>
                                    </p:set>
                                    <p:anim calcmode="lin" valueType="num">
                                      <p:cBhvr>
                                        <p:cTn id="11" dur="10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112"/>
                                        </p:tgtEl>
                                        <p:attrNameLst>
                                          <p:attrName>style.visibility</p:attrName>
                                        </p:attrNameLst>
                                      </p:cBhvr>
                                      <p:to>
                                        <p:strVal val="visible"/>
                                      </p:to>
                                    </p:se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4">
                                            <p:bg/>
                                          </p:spTgt>
                                        </p:tgtEl>
                                        <p:attrNameLst>
                                          <p:attrName>style.visibility</p:attrName>
                                        </p:attrNameLst>
                                      </p:cBhvr>
                                      <p:to>
                                        <p:strVal val="visible"/>
                                      </p:to>
                                    </p:set>
                                    <p:anim calcmode="lin" valueType="num">
                                      <p:cBhvr>
                                        <p:cTn id="23" dur="1000" fill="hold"/>
                                        <p:tgtEl>
                                          <p:spTgt spid="4">
                                            <p:bg/>
                                          </p:spTgt>
                                        </p:tgtEl>
                                        <p:attrNameLst>
                                          <p:attrName>ppt_x</p:attrName>
                                        </p:attrNameLst>
                                      </p:cBhvr>
                                      <p:tavLst>
                                        <p:tav tm="0">
                                          <p:val>
                                            <p:strVal val="#ppt_x"/>
                                          </p:val>
                                        </p:tav>
                                        <p:tav tm="100000">
                                          <p:val>
                                            <p:strVal val="#ppt_x"/>
                                          </p:val>
                                        </p:tav>
                                      </p:tavLst>
                                    </p:anim>
                                    <p:anim calcmode="lin" valueType="num">
                                      <p:cBhvr>
                                        <p:cTn id="24" dur="1000" fill="hold"/>
                                        <p:tgtEl>
                                          <p:spTgt spid="4">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p:tmAbs val="0"/>
                                  </p:iterate>
                                  <p:childTnLst>
                                    <p:set>
                                      <p:cBhvr>
                                        <p:cTn id="26" fill="hold"/>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animBg="1" advAuto="0"/>
      <p:bldP spid="112" grpId="0" animBg="1" advAuto="0"/>
      <p:bldP spid="4" grpId="0" build="p" animBg="1" advAuto="0"/>
    </p:bldLst>
  </p:timing>
</p:sld>
</file>

<file path=ppt/theme/theme1.xml><?xml version="1.0" encoding="utf-8"?>
<a:theme xmlns:a="http://schemas.openxmlformats.org/drawingml/2006/main" name="Sales presentation on product or service">
  <a:themeElements>
    <a:clrScheme name="Sales presentation on product or serv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1D5368"/>
      </a:accent6>
      <a:hlink>
        <a:srgbClr val="0000FF"/>
      </a:hlink>
      <a:folHlink>
        <a:srgbClr val="FF00FF"/>
      </a:folHlink>
    </a:clrScheme>
    <a:fontScheme name="Sales presentation on product or service">
      <a:majorFont>
        <a:latin typeface="Helvetica"/>
        <a:ea typeface="Helvetica"/>
        <a:cs typeface="Helvetica"/>
      </a:majorFont>
      <a:minorFont>
        <a:latin typeface="Calibri"/>
        <a:ea typeface="Calibri"/>
        <a:cs typeface="Calibri"/>
      </a:minorFont>
    </a:fontScheme>
    <a:fmtScheme name="Sales presentation on product or serv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les presentation on product or service">
  <a:themeElements>
    <a:clrScheme name="Sales presentation on product or service">
      <a:dk1>
        <a:srgbClr val="373545"/>
      </a:dk1>
      <a:lt1>
        <a:srgbClr val="3E4510"/>
      </a:lt1>
      <a:dk2>
        <a:srgbClr val="A7A7A7"/>
      </a:dk2>
      <a:lt2>
        <a:srgbClr val="535353"/>
      </a:lt2>
      <a:accent1>
        <a:srgbClr val="3494BA"/>
      </a:accent1>
      <a:accent2>
        <a:srgbClr val="58B6C0"/>
      </a:accent2>
      <a:accent3>
        <a:srgbClr val="75BDA7"/>
      </a:accent3>
      <a:accent4>
        <a:srgbClr val="7A8C8E"/>
      </a:accent4>
      <a:accent5>
        <a:srgbClr val="84ACB6"/>
      </a:accent5>
      <a:accent6>
        <a:srgbClr val="1D5368"/>
      </a:accent6>
      <a:hlink>
        <a:srgbClr val="0000FF"/>
      </a:hlink>
      <a:folHlink>
        <a:srgbClr val="FF00FF"/>
      </a:folHlink>
    </a:clrScheme>
    <a:fontScheme name="Sales presentation on product or service">
      <a:majorFont>
        <a:latin typeface="Helvetica"/>
        <a:ea typeface="Helvetica"/>
        <a:cs typeface="Helvetica"/>
      </a:majorFont>
      <a:minorFont>
        <a:latin typeface="Calibri"/>
        <a:ea typeface="Calibri"/>
        <a:cs typeface="Calibri"/>
      </a:minorFont>
    </a:fontScheme>
    <a:fmtScheme name="Sales presentation on product or serv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11597</TotalTime>
  <Words>1826</Words>
  <Application>Microsoft Office PowerPoint</Application>
  <PresentationFormat>Custom</PresentationFormat>
  <Paragraphs>209</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Garamond</vt:lpstr>
      <vt:lpstr>Gill Sans Light</vt:lpstr>
      <vt:lpstr>Sales presentation on product or service</vt:lpstr>
      <vt:lpstr>Club 12 of Collin County</vt:lpstr>
      <vt:lpstr>Introduction</vt:lpstr>
      <vt:lpstr>PowerPoint Presentation</vt:lpstr>
      <vt:lpstr>PowerPoint Presentation</vt:lpstr>
      <vt:lpstr>82 Meetings per week in the North McKinney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the different groups? </vt:lpstr>
      <vt:lpstr>PowerPoint Presentation</vt:lpstr>
      <vt:lpstr>Club 12 Service Capability</vt:lpstr>
      <vt:lpstr>What purpose and who do we affect?</vt:lpstr>
      <vt:lpstr>Our Strengths</vt:lpstr>
      <vt:lpstr>PowerPoint Presentation</vt:lpstr>
      <vt:lpstr>Our Strengths</vt:lpstr>
      <vt:lpstr>Next Steps</vt:lpstr>
      <vt:lpstr>Next Steps</vt:lpstr>
      <vt:lpstr>Planning and Development Support</vt:lpstr>
      <vt:lpstr>Recovery Opportunities</vt:lpstr>
      <vt:lpstr>Recovery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12 of Collin County</dc:title>
  <dc:creator>Matthew Barstad</dc:creator>
  <cp:lastModifiedBy>Matthew Barstad</cp:lastModifiedBy>
  <cp:revision>9</cp:revision>
  <dcterms:modified xsi:type="dcterms:W3CDTF">2024-05-05T21:34:10Z</dcterms:modified>
</cp:coreProperties>
</file>